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57"/>
  </p:notesMasterIdLst>
  <p:sldIdLst>
    <p:sldId id="256" r:id="rId2"/>
    <p:sldId id="296" r:id="rId3"/>
    <p:sldId id="297" r:id="rId4"/>
    <p:sldId id="298" r:id="rId5"/>
    <p:sldId id="257" r:id="rId6"/>
    <p:sldId id="259" r:id="rId7"/>
    <p:sldId id="317" r:id="rId8"/>
    <p:sldId id="299" r:id="rId9"/>
    <p:sldId id="320" r:id="rId10"/>
    <p:sldId id="300" r:id="rId11"/>
    <p:sldId id="322" r:id="rId12"/>
    <p:sldId id="301" r:id="rId13"/>
    <p:sldId id="323" r:id="rId14"/>
    <p:sldId id="324" r:id="rId15"/>
    <p:sldId id="325" r:id="rId16"/>
    <p:sldId id="327" r:id="rId17"/>
    <p:sldId id="331" r:id="rId18"/>
    <p:sldId id="336" r:id="rId19"/>
    <p:sldId id="332" r:id="rId20"/>
    <p:sldId id="337" r:id="rId21"/>
    <p:sldId id="333" r:id="rId22"/>
    <p:sldId id="338" r:id="rId23"/>
    <p:sldId id="335" r:id="rId24"/>
    <p:sldId id="302" r:id="rId25"/>
    <p:sldId id="340" r:id="rId26"/>
    <p:sldId id="341" r:id="rId27"/>
    <p:sldId id="343" r:id="rId28"/>
    <p:sldId id="347" r:id="rId29"/>
    <p:sldId id="344" r:id="rId30"/>
    <p:sldId id="348" r:id="rId31"/>
    <p:sldId id="345" r:id="rId32"/>
    <p:sldId id="349" r:id="rId33"/>
    <p:sldId id="346" r:id="rId34"/>
    <p:sldId id="350" r:id="rId35"/>
    <p:sldId id="303" r:id="rId36"/>
    <p:sldId id="351" r:id="rId37"/>
    <p:sldId id="304" r:id="rId38"/>
    <p:sldId id="305" r:id="rId39"/>
    <p:sldId id="352" r:id="rId40"/>
    <p:sldId id="278" r:id="rId41"/>
    <p:sldId id="310" r:id="rId42"/>
    <p:sldId id="309" r:id="rId43"/>
    <p:sldId id="319" r:id="rId44"/>
    <p:sldId id="275" r:id="rId45"/>
    <p:sldId id="354" r:id="rId46"/>
    <p:sldId id="355" r:id="rId47"/>
    <p:sldId id="356" r:id="rId48"/>
    <p:sldId id="358" r:id="rId49"/>
    <p:sldId id="359" r:id="rId50"/>
    <p:sldId id="357" r:id="rId51"/>
    <p:sldId id="360" r:id="rId52"/>
    <p:sldId id="361" r:id="rId53"/>
    <p:sldId id="362" r:id="rId54"/>
    <p:sldId id="364" r:id="rId55"/>
    <p:sldId id="363" r:id="rId5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8"/>
      <p:bold r:id="rId59"/>
      <p:italic r:id="rId60"/>
      <p:boldItalic r:id="rId61"/>
    </p:embeddedFont>
    <p:embeddedFont>
      <p:font typeface="Myriad Pro" panose="020B0503030403020204" pitchFamily="34" charset="0"/>
      <p:regular r:id="rId62"/>
    </p:embeddedFont>
    <p:embeddedFont>
      <p:font typeface="Red Hat Display" panose="02010503040201060303" pitchFamily="2" charset="77"/>
      <p:regular r:id="rId63"/>
      <p:bold r:id="rId64"/>
      <p:italic r:id="rId65"/>
      <p:boldItalic r:id="rId66"/>
    </p:embeddedFont>
    <p:embeddedFont>
      <p:font typeface="Red Hat Text" panose="02010503040201060303" pitchFamily="2" charset="77"/>
      <p:regular r:id="rId67"/>
      <p:bold r:id="rId68"/>
      <p:italic r:id="rId69"/>
      <p:boldItalic r:id="rId7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F38A07-D7B8-4D88-859F-E63A7DEED6EB}">
  <a:tblStyle styleId="{67F38A07-D7B8-4D88-859F-E63A7DEED6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750AF5C-1CCD-4E7A-9779-E25E6EAF9B9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0"/>
    <p:restoredTop sz="94618"/>
  </p:normalViewPr>
  <p:slideViewPr>
    <p:cSldViewPr snapToGrid="0" snapToObjects="1">
      <p:cViewPr varScale="1">
        <p:scale>
          <a:sx n="133" d="100"/>
          <a:sy n="133" d="100"/>
        </p:scale>
        <p:origin x="10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1.fntdata"/><Relationship Id="rId66" Type="http://schemas.openxmlformats.org/officeDocument/2006/relationships/font" Target="fonts/font9.fntdata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7785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8074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9309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4331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66386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39219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8356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5459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0843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2709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48137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78056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47804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1439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6054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77917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80796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49340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84574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1539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4388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9634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87416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01033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648154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16263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34308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47348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4438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555467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166255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245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99754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c80e817397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c80e817397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165768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41033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1245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454052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641897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284262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42099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47330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881775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70782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999406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95706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206652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4347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7037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284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563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18900044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254825" y="626250"/>
            <a:ext cx="3366900" cy="3891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207975" y="1510600"/>
            <a:ext cx="4047900" cy="21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8900044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rot="5400000">
            <a:off x="260250" y="1428700"/>
            <a:ext cx="1750800" cy="2286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475275" y="2769050"/>
            <a:ext cx="5813400" cy="37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884415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 background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 rot="5400000">
            <a:off x="163900" y="209130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background">
  <p:cSld name="BLANK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18900044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/>
          <p:nvPr/>
        </p:nvSpPr>
        <p:spPr>
          <a:xfrm rot="5400000">
            <a:off x="163900" y="209130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044446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525597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006748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630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7" r:id="rId7"/>
    <p:sldLayoutId id="2147483659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Relationship Id="rId4" Type="http://schemas.microsoft.com/office/2007/relationships/hdphoto" Target="../media/hdphoto6.wdp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7.wdp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benReyesA/EcoAction/blob/main/extra_data/AI_EcoAction.ipynb" TargetMode="External"/><Relationship Id="rId7" Type="http://schemas.microsoft.com/office/2007/relationships/hdphoto" Target="../media/hdphoto8.wdp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hyperlink" Target="https://github.com/RubenReyesA/EcoAction/blob/main/solidity/EcoAction_Contract.sol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javVrwflBSLfwlRqMQzaFvN4Bi8nrCFq/view?usp=sharing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rive.google.com/file/d/14GdK33VVWtNJVaPMgSgS7G6y1hLQRj02/view?usp=sharing" TargetMode="External"/><Relationship Id="rId5" Type="http://schemas.openxmlformats.org/officeDocument/2006/relationships/hyperlink" Target="https://drive.google.com/file/d/1FaoNH8zsqzkQE4PsVLZkDgsdON68ehDg/view?usp=sharing" TargetMode="External"/><Relationship Id="rId4" Type="http://schemas.openxmlformats.org/officeDocument/2006/relationships/hyperlink" Target="https://drive.google.com/file/d/1agwDk2uQJbqU0Rx2WHh3nGhe8zMslZ8I/view?usp=sharing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7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4207975" y="599699"/>
            <a:ext cx="4047900" cy="139314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en-GB" sz="6000" u="sng" dirty="0" err="1">
                <a:solidFill>
                  <a:schemeClr val="bg1"/>
                </a:solidFill>
              </a:rPr>
              <a:t>EcoAction</a:t>
            </a:r>
            <a:endParaRPr sz="6000" u="sng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5E0D8-D828-6A46-8441-F73144D95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92" b="97970" l="6430" r="94797">
                        <a14:foregroundMark x1="10575" y1="45728" x2="6472" y2="42978"/>
                        <a14:foregroundMark x1="41667" y1="21277" x2="42978" y2="16117"/>
                        <a14:foregroundMark x1="57953" y1="11675" x2="63283" y2="2834"/>
                        <a14:foregroundMark x1="63283" y1="2834" x2="63706" y2="2792"/>
                        <a14:foregroundMark x1="77030" y1="18528" x2="77030" y2="18528"/>
                        <a14:foregroundMark x1="42766" y1="8714" x2="42766" y2="8714"/>
                        <a14:foregroundMark x1="17597" y1="13325" x2="17597" y2="13325"/>
                        <a14:foregroundMark x1="15355" y1="34814" x2="15355" y2="34814"/>
                        <a14:foregroundMark x1="9814" y1="58164" x2="9814" y2="58164"/>
                        <a14:foregroundMark x1="21277" y1="82403" x2="21277" y2="82403"/>
                        <a14:foregroundMark x1="19628" y1="94628" x2="19628" y2="94628"/>
                        <a14:foregroundMark x1="26861" y1="90567" x2="26861" y2="90567"/>
                        <a14:foregroundMark x1="15355" y1="90017" x2="15355" y2="90017"/>
                        <a14:foregroundMark x1="89805" y1="27961" x2="89805" y2="27961"/>
                        <a14:foregroundMark x1="90017" y1="27030" x2="90017" y2="27030"/>
                        <a14:foregroundMark x1="89805" y1="36125" x2="89805" y2="36125"/>
                        <a14:foregroundMark x1="90017" y1="37056" x2="90017" y2="36125"/>
                        <a14:foregroundMark x1="90186" y1="58164" x2="90186" y2="58164"/>
                        <a14:foregroundMark x1="88875" y1="63536" x2="91117" y2="63706"/>
                        <a14:foregroundMark x1="88156" y1="69078" x2="91497" y2="69247"/>
                        <a14:foregroundMark x1="87606" y1="52030" x2="87394" y2="49619"/>
                        <a14:foregroundMark x1="93909" y1="61675" x2="94797" y2="61844"/>
                        <a14:foregroundMark x1="90736" y1="45389" x2="90736" y2="45389"/>
                        <a14:foregroundMark x1="72039" y1="91286" x2="72039" y2="91286"/>
                        <a14:foregroundMark x1="52411" y1="97970" x2="52411" y2="97970"/>
                        <a14:foregroundMark x1="15567" y1="83164" x2="15186" y2="820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8125" y="1346210"/>
            <a:ext cx="2450980" cy="24509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68C1CB-124F-F041-BC12-B7D2B13768D9}"/>
              </a:ext>
            </a:extLst>
          </p:cNvPr>
          <p:cNvSpPr txBox="1"/>
          <p:nvPr/>
        </p:nvSpPr>
        <p:spPr>
          <a:xfrm>
            <a:off x="4753793" y="1986750"/>
            <a:ext cx="2956259" cy="10258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ca-ES" b="1" dirty="0">
                <a:solidFill>
                  <a:schemeClr val="bg1"/>
                </a:solidFill>
                <a:latin typeface="Myriad Pro" panose="020B0503030403020204" pitchFamily="34" charset="0"/>
              </a:rPr>
              <a:t>Rubén Reyes Andrades</a:t>
            </a:r>
          </a:p>
          <a:p>
            <a:pPr algn="ctr">
              <a:lnSpc>
                <a:spcPct val="150000"/>
              </a:lnSpc>
            </a:pPr>
            <a:r>
              <a:rPr lang="ca-ES" b="1" dirty="0">
                <a:solidFill>
                  <a:schemeClr val="bg1"/>
                </a:solidFill>
                <a:latin typeface="Myriad Pro" panose="020B0503030403020204" pitchFamily="34" charset="0"/>
              </a:rPr>
              <a:t>Treball Fi de Grau (TFG)</a:t>
            </a:r>
          </a:p>
          <a:p>
            <a:pPr algn="ctr">
              <a:lnSpc>
                <a:spcPct val="150000"/>
              </a:lnSpc>
            </a:pPr>
            <a:r>
              <a:rPr lang="ca-ES" b="1" dirty="0">
                <a:solidFill>
                  <a:schemeClr val="bg1"/>
                </a:solidFill>
                <a:latin typeface="Myriad Pro" panose="020B0503030403020204" pitchFamily="34" charset="0"/>
              </a:rPr>
              <a:t>Universitat Autònoma de Barcelona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6DBE5A-39EE-F14F-B6F9-F01231C97A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9477" y="3680197"/>
            <a:ext cx="2642076" cy="12229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6F8C76-8AF0-AE4C-B5D3-DFC01A59B3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1547" y="4165573"/>
            <a:ext cx="873125" cy="25215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CA65299-FF2C-5243-B077-EFB912B60FAE}"/>
              </a:ext>
            </a:extLst>
          </p:cNvPr>
          <p:cNvSpPr txBox="1"/>
          <p:nvPr/>
        </p:nvSpPr>
        <p:spPr>
          <a:xfrm>
            <a:off x="4935734" y="3108618"/>
            <a:ext cx="2592376" cy="7026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ca-ES" dirty="0">
                <a:solidFill>
                  <a:schemeClr val="bg1"/>
                </a:solidFill>
                <a:latin typeface="Myriad Pro" panose="020B0503030403020204" pitchFamily="34" charset="0"/>
              </a:rPr>
              <a:t>Tutor: Jordi Herrera Joancomartí</a:t>
            </a:r>
          </a:p>
          <a:p>
            <a:pPr algn="ctr">
              <a:lnSpc>
                <a:spcPct val="150000"/>
              </a:lnSpc>
            </a:pPr>
            <a:r>
              <a:rPr lang="ca-ES" dirty="0">
                <a:solidFill>
                  <a:schemeClr val="bg1"/>
                </a:solidFill>
                <a:latin typeface="Myriad Pro" panose="020B0503030403020204" pitchFamily="34" charset="0"/>
              </a:rPr>
              <a:t>Data: 5-9 juliol del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529704" y="2571750"/>
            <a:ext cx="3718696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1"/>
                </a:solidFill>
              </a:rPr>
              <a:t>Metodologia</a:t>
            </a:r>
            <a:r>
              <a:rPr lang="en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i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planificació</a:t>
            </a:r>
            <a:r>
              <a:rPr lang="en-GB" dirty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3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1533396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Metodologia</a:t>
            </a:r>
            <a:r>
              <a:rPr lang="en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planificació</a:t>
            </a:r>
            <a:endParaRPr dirty="0"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1044475" y="1673651"/>
            <a:ext cx="7207500" cy="20939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ca-ES" sz="2000" dirty="0" err="1"/>
              <a:t>Scrum</a:t>
            </a:r>
            <a:r>
              <a:rPr lang="ca-ES" sz="2000" dirty="0"/>
              <a:t> – </a:t>
            </a:r>
            <a:r>
              <a:rPr lang="ca-ES" sz="2000" dirty="0" err="1"/>
              <a:t>Agile</a:t>
            </a:r>
            <a:r>
              <a:rPr lang="ca-ES" sz="2000" dirty="0"/>
              <a:t> (</a:t>
            </a:r>
            <a:r>
              <a:rPr lang="ca-ES" sz="2000" dirty="0" err="1"/>
              <a:t>Sprint</a:t>
            </a:r>
            <a:r>
              <a:rPr lang="ca-ES" sz="2000" dirty="0"/>
              <a:t> de dues setmanes)</a:t>
            </a:r>
          </a:p>
          <a:p>
            <a:pPr marL="45720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ca-ES" sz="2000" dirty="0"/>
              <a:t>Reunions periòdiques amb el tutor</a:t>
            </a:r>
          </a:p>
          <a:p>
            <a:pPr marL="45720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ca-ES" sz="2000" dirty="0"/>
              <a:t>Diagrama de Gantt amb totes les fases i activitats</a:t>
            </a: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5</a:t>
            </a:r>
            <a:endParaRPr dirty="0"/>
          </a:p>
        </p:txBody>
      </p:sp>
      <p:grpSp>
        <p:nvGrpSpPr>
          <p:cNvPr id="14" name="Google Shape;1153;p47">
            <a:extLst>
              <a:ext uri="{FF2B5EF4-FFF2-40B4-BE49-F238E27FC236}">
                <a16:creationId xmlns:a16="http://schemas.microsoft.com/office/drawing/2014/main" id="{D1E9D03B-C69A-0146-8655-808A33B6DA14}"/>
              </a:ext>
            </a:extLst>
          </p:cNvPr>
          <p:cNvGrpSpPr>
            <a:grpSpLocks noChangeAspect="1"/>
          </p:cNvGrpSpPr>
          <p:nvPr/>
        </p:nvGrpSpPr>
        <p:grpSpPr>
          <a:xfrm>
            <a:off x="583372" y="969225"/>
            <a:ext cx="295803" cy="180000"/>
            <a:chOff x="3632541" y="3064500"/>
            <a:chExt cx="432325" cy="263075"/>
          </a:xfrm>
        </p:grpSpPr>
        <p:sp>
          <p:nvSpPr>
            <p:cNvPr id="15" name="Google Shape;1154;p47">
              <a:extLst>
                <a:ext uri="{FF2B5EF4-FFF2-40B4-BE49-F238E27FC236}">
                  <a16:creationId xmlns:a16="http://schemas.microsoft.com/office/drawing/2014/main" id="{10B5F170-D726-8D49-9EB6-D9CCF120199B}"/>
                </a:ext>
              </a:extLst>
            </p:cNvPr>
            <p:cNvSpPr/>
            <p:nvPr/>
          </p:nvSpPr>
          <p:spPr>
            <a:xfrm>
              <a:off x="3632541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55;p47">
              <a:extLst>
                <a:ext uri="{FF2B5EF4-FFF2-40B4-BE49-F238E27FC236}">
                  <a16:creationId xmlns:a16="http://schemas.microsoft.com/office/drawing/2014/main" id="{3D4D1A77-7E3F-E64A-91BE-B36635DD75DF}"/>
                </a:ext>
              </a:extLst>
            </p:cNvPr>
            <p:cNvSpPr/>
            <p:nvPr/>
          </p:nvSpPr>
          <p:spPr>
            <a:xfrm>
              <a:off x="3808516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56;p47">
              <a:extLst>
                <a:ext uri="{FF2B5EF4-FFF2-40B4-BE49-F238E27FC236}">
                  <a16:creationId xmlns:a16="http://schemas.microsoft.com/office/drawing/2014/main" id="{263CD8C2-EBE3-A54A-AF6B-3CB6465D8200}"/>
                </a:ext>
              </a:extLst>
            </p:cNvPr>
            <p:cNvSpPr/>
            <p:nvPr/>
          </p:nvSpPr>
          <p:spPr>
            <a:xfrm>
              <a:off x="3744566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12071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376382" y="2437426"/>
            <a:ext cx="5961153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" dirty="0">
                <a:solidFill>
                  <a:schemeClr val="bg1"/>
                </a:solidFill>
              </a:rPr>
              <a:t>Model </a:t>
            </a:r>
            <a:r>
              <a:rPr lang="en" dirty="0" err="1">
                <a:solidFill>
                  <a:schemeClr val="bg1"/>
                </a:solidFill>
              </a:rPr>
              <a:t>personalitzat</a:t>
            </a:r>
            <a:r>
              <a:rPr lang="en" dirty="0">
                <a:solidFill>
                  <a:schemeClr val="bg1"/>
                </a:solidFill>
              </a:rPr>
              <a:t> </a:t>
            </a:r>
            <a:r>
              <a:rPr lang="en" dirty="0" err="1">
                <a:solidFill>
                  <a:schemeClr val="bg1"/>
                </a:solidFill>
              </a:rPr>
              <a:t>d’etiquetatge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2D75F5-072B-E34C-A6B7-4401A82A34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53" b="95051" l="3765" r="96743">
                        <a14:foregroundMark x1="64044" y1="48858" x2="55795" y2="40059"/>
                        <a14:foregroundMark x1="88156" y1="57657" x2="93613" y2="57657"/>
                        <a14:foregroundMark x1="61802" y1="68316" x2="70008" y2="77665"/>
                        <a14:foregroundMark x1="82191" y1="90017" x2="82191" y2="93401"/>
                        <a14:foregroundMark x1="84052" y1="95051" x2="84052" y2="95051"/>
                        <a14:foregroundMark x1="22673" y1="8418" x2="29230" y2="4865"/>
                        <a14:foregroundMark x1="9772" y1="57064" x2="12394" y2="54442"/>
                        <a14:foregroundMark x1="14636" y1="60068" x2="16878" y2="56895"/>
                        <a14:foregroundMark x1="18570" y1="62521" x2="21743" y2="58756"/>
                        <a14:foregroundMark x1="23223" y1="48858" x2="23816" y2="54272"/>
                        <a14:foregroundMark x1="26058" y1="57995" x2="27157" y2="58756"/>
                        <a14:foregroundMark x1="3765" y1="53342" x2="6980" y2="52961"/>
                        <a14:foregroundMark x1="5076" y1="31980" x2="5457" y2="30880"/>
                        <a14:foregroundMark x1="18951" y1="5034" x2="18951" y2="3723"/>
                        <a14:foregroundMark x1="71320" y1="17978" x2="71320" y2="14594"/>
                        <a14:foregroundMark x1="75635" y1="16455" x2="75635" y2="14594"/>
                        <a14:foregroundMark x1="81049" y1="14975" x2="82741" y2="13663"/>
                        <a14:foregroundMark x1="86125" y1="15905" x2="89129" y2="14594"/>
                        <a14:foregroundMark x1="90440" y1="17047" x2="90440" y2="17047"/>
                        <a14:foregroundMark x1="96785" y1="19839" x2="96785" y2="19839"/>
                        <a14:foregroundMark x1="80711" y1="27876" x2="79019" y2="24535"/>
                        <a14:foregroundMark x1="86506" y1="35364" x2="86506" y2="35364"/>
                        <a14:foregroundMark x1="87056" y1="76734" x2="87056" y2="76734"/>
                        <a14:foregroundMark x1="50169" y1="85533" x2="50169" y2="85533"/>
                        <a14:foregroundMark x1="20812" y1="76354" x2="20812" y2="76354"/>
                        <a14:foregroundMark x1="26988" y1="2453" x2="26988" y2="2453"/>
                        <a14:foregroundMark x1="10702" y1="9898" x2="10702" y2="9898"/>
                        <a14:foregroundMark x1="17428" y1="2453" x2="17428" y2="245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26592" y="3105526"/>
            <a:ext cx="1580400" cy="158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367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r>
              <a:rPr lang="en" dirty="0" err="1"/>
              <a:t>personalitzat</a:t>
            </a:r>
            <a:r>
              <a:rPr lang="en" dirty="0"/>
              <a:t> </a:t>
            </a:r>
            <a:r>
              <a:rPr lang="en" dirty="0" err="1"/>
              <a:t>d’etiquetatge</a:t>
            </a:r>
            <a:endParaRPr dirty="0"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6</a:t>
            </a:r>
            <a:endParaRPr dirty="0"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10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9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8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7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6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5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4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3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Colab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Notebooks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Buscar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50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imatges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representatives per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cada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Separació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conjunt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40/10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pre-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entrenat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: Resnet 152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Matriu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confusió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Python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Extreure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128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etiquetar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-los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FastAI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0825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Tècniques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correctores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224px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relació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1:1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Execució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4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èpoques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(9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hores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d’entrenament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Exportació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528707" y="3571950"/>
            <a:ext cx="109121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Emmagatzematge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servidor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312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r>
              <a:rPr lang="en" dirty="0" err="1"/>
              <a:t>personalitzat</a:t>
            </a:r>
            <a:r>
              <a:rPr lang="en" dirty="0"/>
              <a:t> </a:t>
            </a:r>
            <a:r>
              <a:rPr lang="en" dirty="0" err="1"/>
              <a:t>d’etiquetatge</a:t>
            </a:r>
            <a:endParaRPr dirty="0"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10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9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8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7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6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5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4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3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Colab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Notebooks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Buscar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50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imatges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representatives per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cada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Separació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conjunt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40/10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pre-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entrenat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: Resnet 152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Matriu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confusió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Python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Extreure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128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etiquetar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-los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FastAI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0825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Tècniques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correctores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224px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relació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1:1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Execució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4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èpoques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(9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hores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d’entrenament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Exportació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528707" y="3571950"/>
            <a:ext cx="109121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Emmagatzematge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servidor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0387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r>
              <a:rPr lang="en" dirty="0" err="1"/>
              <a:t>personalitzat</a:t>
            </a:r>
            <a:r>
              <a:rPr lang="en" dirty="0"/>
              <a:t> </a:t>
            </a:r>
            <a:r>
              <a:rPr lang="en" dirty="0" err="1"/>
              <a:t>d’etiquetatge</a:t>
            </a:r>
            <a:endParaRPr dirty="0"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10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9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8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7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6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5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4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3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Colab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Notebooks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Buscar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50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imatges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representatives per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cada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Separació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conjunt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40/10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pre-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entrenat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: Resnet 152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Matriu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confusió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Python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Extreure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128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etiquetar</a:t>
            </a:r>
            <a:r>
              <a:rPr lang="en-GB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-los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FastAI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0825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Tècniques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correctores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224px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relació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1:1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Execució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4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èpoques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(9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hores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d’entrenament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Exportació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528707" y="3571950"/>
            <a:ext cx="109121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Emmagatzematge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servidor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050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r>
              <a:rPr lang="en" dirty="0" err="1"/>
              <a:t>personalitzat</a:t>
            </a:r>
            <a:r>
              <a:rPr lang="en" dirty="0"/>
              <a:t> </a:t>
            </a:r>
            <a:r>
              <a:rPr lang="en" dirty="0" err="1"/>
              <a:t>d’etiquetatge</a:t>
            </a:r>
            <a:endParaRPr dirty="0"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10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9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8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7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6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5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4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3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Colab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Notebooks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Buscar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50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imatges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representatives per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cada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Separació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conjunt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40/10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pre-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entrenat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: Resnet 152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Matriu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confusió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Python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Extreure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128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etiquetar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-los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FastAI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0825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Tècniques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correctores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224px </a:t>
            </a:r>
            <a:r>
              <a:rPr lang="en-GB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relació</a:t>
            </a:r>
            <a:r>
              <a:rPr lang="en-GB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1:1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Execució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4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èpoques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(9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hores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d’entrenament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Exportació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528707" y="3571950"/>
            <a:ext cx="109121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Emmagatzematge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servidor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297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r>
              <a:rPr lang="en" dirty="0" err="1"/>
              <a:t>personalitzat</a:t>
            </a:r>
            <a:r>
              <a:rPr lang="en" dirty="0"/>
              <a:t> </a:t>
            </a:r>
            <a:r>
              <a:rPr lang="en" dirty="0" err="1"/>
              <a:t>d’etiquetatge</a:t>
            </a:r>
            <a:endParaRPr dirty="0"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10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9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8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7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6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5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4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3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Colab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Notebooks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Buscar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50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imatges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representatives per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cada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Separació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conjunt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40/10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pre-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entrenat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: Resnet 152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Matriu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confusió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Python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Extreure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128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etiquetar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-los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FastAI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0825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Tècniques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correctores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224px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relació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1:1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Execució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4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èpoques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(9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hores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d’entrenament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)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Exportació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528707" y="3571950"/>
            <a:ext cx="109121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Emmagatzematge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servidor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9643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r>
              <a:rPr lang="en" dirty="0" err="1"/>
              <a:t>personalitzat</a:t>
            </a:r>
            <a:r>
              <a:rPr lang="en" dirty="0"/>
              <a:t> </a:t>
            </a:r>
            <a:r>
              <a:rPr lang="en" dirty="0" err="1"/>
              <a:t>d’etiquetatge</a:t>
            </a:r>
            <a:endParaRPr dirty="0"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10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9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8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7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6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5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4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3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Colab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Notebooks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Buscar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50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imatges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representatives per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cada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Separació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conjunt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40/10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pre-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entrenat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: Resnet 152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Matriu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confusió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Python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Extreure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128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etiquetar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-los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FastAI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0825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Tècniques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correctores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224px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relació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1:1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Execució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4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èpoques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(9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hores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d’entrenament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)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Exportació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569174" y="3571950"/>
            <a:ext cx="1050746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Emmagatzematge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servidor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ABBF07-DB69-C145-84FF-94EBA2DF599D}"/>
              </a:ext>
            </a:extLst>
          </p:cNvPr>
          <p:cNvSpPr/>
          <p:nvPr/>
        </p:nvSpPr>
        <p:spPr>
          <a:xfrm>
            <a:off x="524079" y="1476375"/>
            <a:ext cx="8095745" cy="3057525"/>
          </a:xfrm>
          <a:prstGeom prst="rect">
            <a:avLst/>
          </a:prstGeom>
          <a:solidFill>
            <a:schemeClr val="l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3666B1-A630-4742-9820-2C717C477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873" y="1655585"/>
            <a:ext cx="6565481" cy="243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760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r>
              <a:rPr lang="en" dirty="0" err="1"/>
              <a:t>personalitzat</a:t>
            </a:r>
            <a:r>
              <a:rPr lang="en" dirty="0"/>
              <a:t> </a:t>
            </a:r>
            <a:r>
              <a:rPr lang="en" dirty="0" err="1"/>
              <a:t>d’etiquetatge</a:t>
            </a:r>
            <a:endParaRPr dirty="0"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10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9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8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7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6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5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4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3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Colab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Notebooks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Buscar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50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imatges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representatives per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cada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Separació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conjunt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40/10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pre-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entrenat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: Resnet 152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Matriu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confusió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Python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Extreure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128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etiquetar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-los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FastAI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0825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Tècniques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correctores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224px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relació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1:1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Execució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4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èpoques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(9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hores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d’entrenament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Exportació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528707" y="3571950"/>
            <a:ext cx="109121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Emmagatzematge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servidor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8063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3924300" y="1510650"/>
            <a:ext cx="4572000" cy="21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ca-ES" sz="3200" dirty="0">
                <a:solidFill>
                  <a:schemeClr val="bg1"/>
                </a:solidFill>
              </a:rPr>
              <a:t>Aplicació pel reciclatge amb tècniques de reconeixement i recompenses amb tokens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5E0D8-D828-6A46-8441-F73144D95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92" b="97970" l="6430" r="94797">
                        <a14:foregroundMark x1="10575" y1="45728" x2="6472" y2="42978"/>
                        <a14:foregroundMark x1="41667" y1="21277" x2="42978" y2="16117"/>
                        <a14:foregroundMark x1="57953" y1="11675" x2="63283" y2="2834"/>
                        <a14:foregroundMark x1="63283" y1="2834" x2="63706" y2="2792"/>
                        <a14:foregroundMark x1="77030" y1="18528" x2="77030" y2="18528"/>
                        <a14:foregroundMark x1="42766" y1="8714" x2="42766" y2="8714"/>
                        <a14:foregroundMark x1="17597" y1="13325" x2="17597" y2="13325"/>
                        <a14:foregroundMark x1="15355" y1="34814" x2="15355" y2="34814"/>
                        <a14:foregroundMark x1="9814" y1="58164" x2="9814" y2="58164"/>
                        <a14:foregroundMark x1="21277" y1="82403" x2="21277" y2="82403"/>
                        <a14:foregroundMark x1="19628" y1="94628" x2="19628" y2="94628"/>
                        <a14:foregroundMark x1="26861" y1="90567" x2="26861" y2="90567"/>
                        <a14:foregroundMark x1="15355" y1="90017" x2="15355" y2="90017"/>
                        <a14:foregroundMark x1="89805" y1="27961" x2="89805" y2="27961"/>
                        <a14:foregroundMark x1="90017" y1="27030" x2="90017" y2="27030"/>
                        <a14:foregroundMark x1="89805" y1="36125" x2="89805" y2="36125"/>
                        <a14:foregroundMark x1="90017" y1="37056" x2="90017" y2="36125"/>
                        <a14:foregroundMark x1="90186" y1="58164" x2="90186" y2="58164"/>
                        <a14:foregroundMark x1="88875" y1="63536" x2="91117" y2="63706"/>
                        <a14:foregroundMark x1="88156" y1="69078" x2="91497" y2="69247"/>
                        <a14:foregroundMark x1="87606" y1="52030" x2="87394" y2="49619"/>
                        <a14:foregroundMark x1="93909" y1="61675" x2="94797" y2="61844"/>
                        <a14:foregroundMark x1="90736" y1="45389" x2="90736" y2="45389"/>
                        <a14:foregroundMark x1="72039" y1="91286" x2="72039" y2="91286"/>
                        <a14:foregroundMark x1="52411" y1="97970" x2="52411" y2="97970"/>
                        <a14:foregroundMark x1="15567" y1="83164" x2="15186" y2="820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8125" y="1346210"/>
            <a:ext cx="2450980" cy="245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60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r>
              <a:rPr lang="en" dirty="0" err="1"/>
              <a:t>personalitzat</a:t>
            </a:r>
            <a:r>
              <a:rPr lang="en" dirty="0"/>
              <a:t> </a:t>
            </a:r>
            <a:r>
              <a:rPr lang="en" dirty="0" err="1"/>
              <a:t>d’etiquetatge</a:t>
            </a:r>
            <a:endParaRPr dirty="0"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10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9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8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7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6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5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4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3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Colab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Notebooks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Buscar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50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imatges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representatives per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cada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Separació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conjunt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40/10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pre-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entrenat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: Resnet 152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Matriu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confusió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Python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Extreure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128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etiquetar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-los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FastAI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0825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Tècniques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correctores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224px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relació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1:1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Execució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4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èpoques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(9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hores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d’entrenament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Exportació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528707" y="3571950"/>
            <a:ext cx="109121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Emmagatzematge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servidor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C0986CC-616F-AF44-B2CE-E47CDE325FE1}"/>
              </a:ext>
            </a:extLst>
          </p:cNvPr>
          <p:cNvSpPr/>
          <p:nvPr/>
        </p:nvSpPr>
        <p:spPr>
          <a:xfrm>
            <a:off x="524079" y="1476375"/>
            <a:ext cx="8095745" cy="3057525"/>
          </a:xfrm>
          <a:prstGeom prst="rect">
            <a:avLst/>
          </a:prstGeom>
          <a:solidFill>
            <a:schemeClr val="l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C623838-3225-4048-911A-B9D9810C4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541" y="1404849"/>
            <a:ext cx="3122459" cy="315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683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r>
              <a:rPr lang="en" dirty="0" err="1"/>
              <a:t>personalitzat</a:t>
            </a:r>
            <a:r>
              <a:rPr lang="en" dirty="0"/>
              <a:t> </a:t>
            </a:r>
            <a:r>
              <a:rPr lang="en" dirty="0" err="1"/>
              <a:t>d’etiquetatge</a:t>
            </a:r>
            <a:endParaRPr dirty="0"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10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9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8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7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6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5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4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3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Colab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Notebooks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Buscar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50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imatges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representatives per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cada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Separació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conjunt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40/10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pre-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entrenat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: Resnet 152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Matriu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confusió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Python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Extreure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128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etiquetar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-los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FastAI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0825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Tècniques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correctores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224px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relació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1:1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Execució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4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èpoques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(9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hores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d’entrenament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Exportació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528707" y="3571950"/>
            <a:ext cx="109121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Emmagatzematge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servidor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2619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r>
              <a:rPr lang="en" dirty="0" err="1"/>
              <a:t>personalitzat</a:t>
            </a:r>
            <a:r>
              <a:rPr lang="en" dirty="0"/>
              <a:t> </a:t>
            </a:r>
            <a:r>
              <a:rPr lang="en" dirty="0" err="1"/>
              <a:t>d’etiquetatge</a:t>
            </a:r>
            <a:endParaRPr dirty="0"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10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9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8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7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6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5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4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3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Colab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Notebooks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Buscar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50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imatges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representatives per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cada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Separació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conjunt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40/10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pre-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entrenat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: Resnet 152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Matriu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confusió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Python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Extreure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128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etiquetar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-los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FastAI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0825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Tècniques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correctores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224px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relació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1:1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Execució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4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èpoques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(9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hores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d’entrenament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Exportació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528707" y="3571950"/>
            <a:ext cx="109121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Emmagatzematge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al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servidor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CD8FE3E-41E9-064F-8185-35904A92CEC5}"/>
              </a:ext>
            </a:extLst>
          </p:cNvPr>
          <p:cNvSpPr/>
          <p:nvPr/>
        </p:nvSpPr>
        <p:spPr>
          <a:xfrm>
            <a:off x="524079" y="1476375"/>
            <a:ext cx="8095745" cy="3057525"/>
          </a:xfrm>
          <a:prstGeom prst="rect">
            <a:avLst/>
          </a:prstGeom>
          <a:solidFill>
            <a:schemeClr val="l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6D1B10-D47C-3748-AAE5-D795E8E680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26" y="1558914"/>
            <a:ext cx="7771650" cy="267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201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r>
              <a:rPr lang="en" dirty="0" err="1"/>
              <a:t>personalitzat</a:t>
            </a:r>
            <a:r>
              <a:rPr lang="en" dirty="0"/>
              <a:t> </a:t>
            </a:r>
            <a:r>
              <a:rPr lang="en" dirty="0" err="1"/>
              <a:t>d’etiquetatge</a:t>
            </a:r>
            <a:endParaRPr dirty="0"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10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9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8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7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6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5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4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3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2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PAS 1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Colab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Notebooks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Buscar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50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imatges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representatives per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cada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Separació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conjunt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40/10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Model pre-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entrenat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: Resnet 152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Matriu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confusió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Python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Extreure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128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productes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etiquetar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-los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FastAI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0825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Tècniques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correctores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, 224px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relació</a:t>
            </a:r>
            <a:r>
              <a:rPr lang="en-GB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1:1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Execució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4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èpoques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(9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hores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d’entrenament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Exportació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42892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Emmagatzematge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del model </a:t>
            </a:r>
            <a:r>
              <a:rPr lang="en-GB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</a:t>
            </a:r>
            <a:r>
              <a:rPr lang="en-GB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-GB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l’script</a:t>
            </a:r>
            <a:r>
              <a:rPr lang="en-GB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al </a:t>
            </a:r>
            <a:r>
              <a:rPr lang="en-GB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servidor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0457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298995" y="2571750"/>
            <a:ext cx="454601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1"/>
                </a:solidFill>
              </a:rPr>
              <a:t>Programa</a:t>
            </a:r>
            <a:r>
              <a:rPr lang="en" dirty="0">
                <a:solidFill>
                  <a:schemeClr val="bg1"/>
                </a:solidFill>
              </a:rPr>
              <a:t> de recompenses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5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1889041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Programa</a:t>
            </a:r>
            <a:r>
              <a:rPr lang="en" dirty="0"/>
              <a:t> de recompenses</a:t>
            </a:r>
            <a:endParaRPr dirty="0"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</a:t>
            </a:r>
            <a:endParaRPr dirty="0"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Utilització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Remix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Solidity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Desplegament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 la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xarxa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Ropsten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271962" y="1232300"/>
            <a:ext cx="161445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Intercanvi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tokens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assoliments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o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enviaments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278419" y="4096850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les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funcions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que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permeten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interactuar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contracte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Web3 JS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(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mètodes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call / send)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Plantilles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electr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ò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nic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després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canviar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tokens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2330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Programa</a:t>
            </a:r>
            <a:r>
              <a:rPr lang="en" dirty="0"/>
              <a:t> de recompenses</a:t>
            </a:r>
            <a:endParaRPr dirty="0"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</a:t>
            </a:r>
            <a:endParaRPr dirty="0"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Utilització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Remix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Solidity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Desplegament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 la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xarxa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Ropsten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271962" y="1232300"/>
            <a:ext cx="161445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Intercanvi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tokens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assoliments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o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enviaments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090089" y="4096850"/>
            <a:ext cx="175421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les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funcions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que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permeten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interactuar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el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contracte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Web3 JS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(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mètodes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call / send)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Plantilles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electr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ò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nic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després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canviar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tokens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036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Programa</a:t>
            </a:r>
            <a:r>
              <a:rPr lang="en" dirty="0"/>
              <a:t> de recompenses</a:t>
            </a:r>
            <a:endParaRPr dirty="0"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</a:t>
            </a:r>
            <a:endParaRPr dirty="0"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Utilització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Remix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Solidity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Desplegament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 la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xarxa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Ropsten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271962" y="1232300"/>
            <a:ext cx="161445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Intercanvi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tokens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assoliments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o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enviaments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278419" y="4096850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les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funcions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que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permeten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interactuar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contracte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Web3 JS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(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mètodes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call / send)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Plantilles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electr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ò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nic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després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canviar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tokens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0735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Programa</a:t>
            </a:r>
            <a:r>
              <a:rPr lang="en" dirty="0"/>
              <a:t> de recompenses</a:t>
            </a:r>
            <a:endParaRPr dirty="0"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</a:t>
            </a:r>
            <a:endParaRPr dirty="0"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Utilització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Remix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Solidity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Desplegament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 la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xarxa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Ropsten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271962" y="1232300"/>
            <a:ext cx="161445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Intercanvi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tokens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assoliments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o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enviaments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278419" y="4096850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les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funcions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que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permeten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interactuar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contracte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Web3 JS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(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mètodes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call / send)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Plantilles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electr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ò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nic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després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canviar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tokens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6781FF6-F9E3-EC43-AD4A-9CE6C7A58033}"/>
              </a:ext>
            </a:extLst>
          </p:cNvPr>
          <p:cNvSpPr/>
          <p:nvPr/>
        </p:nvSpPr>
        <p:spPr>
          <a:xfrm>
            <a:off x="524079" y="1389775"/>
            <a:ext cx="8095745" cy="3240475"/>
          </a:xfrm>
          <a:prstGeom prst="rect">
            <a:avLst/>
          </a:prstGeom>
          <a:solidFill>
            <a:schemeClr val="l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05F684-DDE4-7842-986C-8E9A2D58F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531" y="1375875"/>
            <a:ext cx="5954298" cy="3120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78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Programa</a:t>
            </a:r>
            <a:r>
              <a:rPr lang="en" dirty="0"/>
              <a:t> de recompenses</a:t>
            </a:r>
            <a:endParaRPr dirty="0"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</a:t>
            </a:r>
            <a:endParaRPr dirty="0"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Utilització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Remix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Solidity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Desplegament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 la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xarxa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Ropsten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271962" y="1232300"/>
            <a:ext cx="161445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Intercanvi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tokens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assoliments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o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enviaments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278419" y="4096850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les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funcions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que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permeten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interactuar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contracte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365171" y="4139800"/>
            <a:ext cx="136748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Web3 JS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(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mètodes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call / send)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Plantilles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electr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ò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nic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després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canviar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tokens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8186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3924300" y="1510650"/>
            <a:ext cx="4572000" cy="21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ca-ES" sz="3200" dirty="0">
                <a:solidFill>
                  <a:schemeClr val="bg1"/>
                </a:solidFill>
              </a:rPr>
              <a:t>Aplicació pel reciclatge amb </a:t>
            </a:r>
            <a:r>
              <a:rPr lang="ca-ES" sz="3200" dirty="0">
                <a:solidFill>
                  <a:schemeClr val="accent1"/>
                </a:solidFill>
              </a:rPr>
              <a:t>tècniques de reconeixement </a:t>
            </a:r>
            <a:r>
              <a:rPr lang="ca-ES" sz="3200" dirty="0">
                <a:solidFill>
                  <a:schemeClr val="bg1"/>
                </a:solidFill>
              </a:rPr>
              <a:t>i recompenses amb tokens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5E0D8-D828-6A46-8441-F73144D95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92" b="97970" l="6430" r="94797">
                        <a14:foregroundMark x1="10575" y1="45728" x2="6472" y2="42978"/>
                        <a14:foregroundMark x1="41667" y1="21277" x2="42978" y2="16117"/>
                        <a14:foregroundMark x1="57953" y1="11675" x2="63283" y2="2834"/>
                        <a14:foregroundMark x1="63283" y1="2834" x2="63706" y2="2792"/>
                        <a14:foregroundMark x1="77030" y1="18528" x2="77030" y2="18528"/>
                        <a14:foregroundMark x1="42766" y1="8714" x2="42766" y2="8714"/>
                        <a14:foregroundMark x1="17597" y1="13325" x2="17597" y2="13325"/>
                        <a14:foregroundMark x1="15355" y1="34814" x2="15355" y2="34814"/>
                        <a14:foregroundMark x1="9814" y1="58164" x2="9814" y2="58164"/>
                        <a14:foregroundMark x1="21277" y1="82403" x2="21277" y2="82403"/>
                        <a14:foregroundMark x1="19628" y1="94628" x2="19628" y2="94628"/>
                        <a14:foregroundMark x1="26861" y1="90567" x2="26861" y2="90567"/>
                        <a14:foregroundMark x1="15355" y1="90017" x2="15355" y2="90017"/>
                        <a14:foregroundMark x1="89805" y1="27961" x2="89805" y2="27961"/>
                        <a14:foregroundMark x1="90017" y1="27030" x2="90017" y2="27030"/>
                        <a14:foregroundMark x1="89805" y1="36125" x2="89805" y2="36125"/>
                        <a14:foregroundMark x1="90017" y1="37056" x2="90017" y2="36125"/>
                        <a14:foregroundMark x1="90186" y1="58164" x2="90186" y2="58164"/>
                        <a14:foregroundMark x1="88875" y1="63536" x2="91117" y2="63706"/>
                        <a14:foregroundMark x1="88156" y1="69078" x2="91497" y2="69247"/>
                        <a14:foregroundMark x1="87606" y1="52030" x2="87394" y2="49619"/>
                        <a14:foregroundMark x1="93909" y1="61675" x2="94797" y2="61844"/>
                        <a14:foregroundMark x1="90736" y1="45389" x2="90736" y2="45389"/>
                        <a14:foregroundMark x1="72039" y1="91286" x2="72039" y2="91286"/>
                        <a14:foregroundMark x1="52411" y1="97970" x2="52411" y2="97970"/>
                        <a14:foregroundMark x1="15567" y1="83164" x2="15186" y2="820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8125" y="1346210"/>
            <a:ext cx="2450980" cy="245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227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Programa</a:t>
            </a:r>
            <a:r>
              <a:rPr lang="en" dirty="0"/>
              <a:t> de recompenses</a:t>
            </a:r>
            <a:endParaRPr dirty="0"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</a:t>
            </a:r>
            <a:endParaRPr dirty="0"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Utilització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Remix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Solidity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Desplegament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 la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xarxa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Ropsten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271962" y="1232300"/>
            <a:ext cx="161445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Intercanvi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tokens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assoliments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o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enviaments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278419" y="4096850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les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funcions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que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permeten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interactuar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contracte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365171" y="4139800"/>
            <a:ext cx="136748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Web3 JS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(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mètodes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call / send)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Plantilles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electr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ò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nic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després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canviar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tokens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E1A240-54A9-ED4C-A3F4-6A320DE0F649}"/>
              </a:ext>
            </a:extLst>
          </p:cNvPr>
          <p:cNvSpPr/>
          <p:nvPr/>
        </p:nvSpPr>
        <p:spPr>
          <a:xfrm>
            <a:off x="524079" y="1389775"/>
            <a:ext cx="8095745" cy="3240475"/>
          </a:xfrm>
          <a:prstGeom prst="rect">
            <a:avLst/>
          </a:prstGeom>
          <a:solidFill>
            <a:schemeClr val="l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32D555-AA16-B541-86CE-50FB3F140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257" y="330118"/>
            <a:ext cx="5737813" cy="430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700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Programa</a:t>
            </a:r>
            <a:r>
              <a:rPr lang="en" dirty="0"/>
              <a:t> de recompenses</a:t>
            </a:r>
            <a:endParaRPr dirty="0"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</a:t>
            </a:r>
            <a:endParaRPr dirty="0"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Utilització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Remix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Solidity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Desplegament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 la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xarxa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Ropsten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271962" y="1232300"/>
            <a:ext cx="161445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Intercanvi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tokens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assoliments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o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enviaments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278419" y="4096850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les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funcions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que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permeten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interactuar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contracte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Web3 JS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(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mètodes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call / send)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Plantilles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electr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ò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nic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després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canviar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tokens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0930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Programa</a:t>
            </a:r>
            <a:r>
              <a:rPr lang="en" dirty="0"/>
              <a:t> de recompenses</a:t>
            </a:r>
            <a:endParaRPr dirty="0"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</a:t>
            </a:r>
            <a:endParaRPr dirty="0"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Utilització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Remix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Solidity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Desplegament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 la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xarxa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Ropsten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271962" y="1232300"/>
            <a:ext cx="161445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Intercanvi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tokens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assoliments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o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enviaments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278419" y="4096850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les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funcions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que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permeten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interactuar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contracte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Web3 JS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(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mètodes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call / send)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Plantilles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correu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electr</a:t>
            </a:r>
            <a:r>
              <a:rPr lang="en-GB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ò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nic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després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canviar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tokens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22C62DC-7873-1740-B9A9-F14A9A0312C2}"/>
              </a:ext>
            </a:extLst>
          </p:cNvPr>
          <p:cNvSpPr/>
          <p:nvPr/>
        </p:nvSpPr>
        <p:spPr>
          <a:xfrm>
            <a:off x="524079" y="1389775"/>
            <a:ext cx="8095745" cy="3240475"/>
          </a:xfrm>
          <a:prstGeom prst="rect">
            <a:avLst/>
          </a:prstGeom>
          <a:solidFill>
            <a:schemeClr val="l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0D73CA-6612-684F-858E-C05380471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3849" y="322803"/>
            <a:ext cx="5745600" cy="4309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062C21-36BE-4D4E-82F3-D95199216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3388" y="323786"/>
            <a:ext cx="5742000" cy="43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Programa</a:t>
            </a:r>
            <a:r>
              <a:rPr lang="en" dirty="0"/>
              <a:t> de recompenses</a:t>
            </a:r>
            <a:endParaRPr dirty="0"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</a:t>
            </a:r>
            <a:endParaRPr dirty="0"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Utilització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Remix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Solidity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Desplegament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 la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xarxa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Ropsten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271962" y="1232300"/>
            <a:ext cx="161445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Intercanvi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tokens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assoliments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o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enviaments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278419" y="4096850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les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funcions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que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permeten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interactuar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contracte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Web3 JS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(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mètodes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call / send)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Plantilles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correu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electr</a:t>
            </a:r>
            <a:r>
              <a:rPr lang="en-GB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ò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nic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després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canviar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tokens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1753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Programa</a:t>
            </a:r>
            <a:r>
              <a:rPr lang="en" dirty="0"/>
              <a:t> de recompenses</a:t>
            </a:r>
            <a:endParaRPr dirty="0"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</a:t>
            </a:r>
            <a:endParaRPr dirty="0"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Utilització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Remix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Solidity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Desplegament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a la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xarxa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Ropsten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271962" y="1232300"/>
            <a:ext cx="161445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Intercanvi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tokens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assoliments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o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enviaments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278419" y="4096850"/>
            <a:ext cx="1565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Generació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les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funcions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que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permeten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interactuar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amb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el 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contracte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Llibreria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Web3 JS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(</a:t>
            </a:r>
            <a:r>
              <a:rPr lang="en" sz="1000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mètodes</a:t>
            </a:r>
            <a:r>
              <a:rPr lang="en" sz="1000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call / send)</a:t>
            </a:r>
            <a:endParaRPr sz="1000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Plantilles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correu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electr</a:t>
            </a:r>
            <a:r>
              <a:rPr lang="en-GB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ò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nic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després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de </a:t>
            </a:r>
            <a:r>
              <a:rPr lang="en" sz="1000" b="1" dirty="0" err="1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canviar</a:t>
            </a:r>
            <a:r>
              <a:rPr lang="en" sz="1000" b="1" dirty="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tokens</a:t>
            </a:r>
            <a:endParaRPr sz="1000" b="1" dirty="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FD7C62-F7B7-8147-A39C-8B46EFB0E939}"/>
              </a:ext>
            </a:extLst>
          </p:cNvPr>
          <p:cNvSpPr/>
          <p:nvPr/>
        </p:nvSpPr>
        <p:spPr>
          <a:xfrm>
            <a:off x="524079" y="1389775"/>
            <a:ext cx="8095745" cy="3240475"/>
          </a:xfrm>
          <a:prstGeom prst="rect">
            <a:avLst/>
          </a:prstGeom>
          <a:solidFill>
            <a:schemeClr val="l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8F661B-45CF-244B-9849-025C28035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564" y="323750"/>
            <a:ext cx="5742000" cy="43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074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75276" y="1916383"/>
            <a:ext cx="5667239" cy="131073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a-ES" dirty="0">
                <a:solidFill>
                  <a:schemeClr val="bg1"/>
                </a:solidFill>
              </a:rPr>
              <a:t>Estructura del servidor i l’aplicació</a:t>
            </a:r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6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46369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body" idx="1"/>
          </p:nvPr>
        </p:nvSpPr>
        <p:spPr>
          <a:xfrm>
            <a:off x="1044349" y="1468375"/>
            <a:ext cx="3527651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/>
              <a:t>Servidor</a:t>
            </a:r>
            <a:r>
              <a:rPr lang="en" sz="1800" b="1" dirty="0"/>
              <a:t> (back-end)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/>
          </a:p>
          <a:p>
            <a:pPr marL="342900" indent="-34290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en" sz="1500" dirty="0" err="1"/>
              <a:t>Basat</a:t>
            </a:r>
            <a:r>
              <a:rPr lang="en" sz="1500" dirty="0"/>
              <a:t> </a:t>
            </a:r>
            <a:r>
              <a:rPr lang="en" sz="1500" dirty="0" err="1"/>
              <a:t>en</a:t>
            </a:r>
            <a:r>
              <a:rPr lang="en" sz="1500" dirty="0"/>
              <a:t> Node </a:t>
            </a:r>
            <a:r>
              <a:rPr lang="en" sz="1500" dirty="0" err="1"/>
              <a:t>amb</a:t>
            </a:r>
            <a:r>
              <a:rPr lang="en" sz="1500" dirty="0"/>
              <a:t> el framework </a:t>
            </a:r>
            <a:r>
              <a:rPr lang="en" sz="1500" dirty="0" err="1"/>
              <a:t>d’ExpressJS</a:t>
            </a:r>
            <a:r>
              <a:rPr lang="en" sz="1500" dirty="0"/>
              <a:t>.</a:t>
            </a:r>
          </a:p>
          <a:p>
            <a:pPr marL="342900" indent="-34290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en" sz="1500" dirty="0" err="1"/>
              <a:t>Gestiona</a:t>
            </a:r>
            <a:r>
              <a:rPr lang="en" sz="1500" dirty="0"/>
              <a:t> totes les </a:t>
            </a:r>
            <a:r>
              <a:rPr lang="en" sz="1500" dirty="0" err="1"/>
              <a:t>peticions</a:t>
            </a:r>
            <a:r>
              <a:rPr lang="en" sz="1500" dirty="0"/>
              <a:t> HTTP (get/post).</a:t>
            </a:r>
          </a:p>
          <a:p>
            <a:pPr marL="342900" indent="-34290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en" sz="1500" dirty="0" err="1"/>
              <a:t>Connexions</a:t>
            </a:r>
            <a:r>
              <a:rPr lang="en" sz="1500" dirty="0"/>
              <a:t> </a:t>
            </a:r>
            <a:r>
              <a:rPr lang="en" sz="1500" dirty="0" err="1"/>
              <a:t>amb</a:t>
            </a:r>
            <a:r>
              <a:rPr lang="en" sz="1500" dirty="0"/>
              <a:t> les APIs, Google Firebase </a:t>
            </a:r>
            <a:r>
              <a:rPr lang="en-GB" sz="1500" dirty="0" err="1"/>
              <a:t>i</a:t>
            </a:r>
            <a:r>
              <a:rPr lang="en-GB" sz="1500" dirty="0"/>
              <a:t> </a:t>
            </a:r>
            <a:r>
              <a:rPr lang="en-GB" sz="1500" dirty="0" err="1"/>
              <a:t>l’execució</a:t>
            </a:r>
            <a:r>
              <a:rPr lang="en-GB" sz="1500" dirty="0"/>
              <a:t> de </a:t>
            </a:r>
            <a:r>
              <a:rPr lang="en-GB" sz="1500" dirty="0" err="1"/>
              <a:t>l’script</a:t>
            </a:r>
            <a:r>
              <a:rPr lang="en-GB" sz="1500" dirty="0"/>
              <a:t>.</a:t>
            </a:r>
            <a:endParaRPr sz="1500" dirty="0"/>
          </a:p>
        </p:txBody>
      </p:sp>
      <p:sp>
        <p:nvSpPr>
          <p:cNvPr id="159" name="Google Shape;159;p1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Estructura</a:t>
            </a:r>
            <a:r>
              <a:rPr lang="en" dirty="0"/>
              <a:t> del </a:t>
            </a:r>
            <a:r>
              <a:rPr lang="en" dirty="0" err="1"/>
              <a:t>servidor</a:t>
            </a:r>
            <a:r>
              <a:rPr lang="en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l’aplicació</a:t>
            </a:r>
            <a:endParaRPr dirty="0"/>
          </a:p>
        </p:txBody>
      </p:sp>
      <p:sp>
        <p:nvSpPr>
          <p:cNvPr id="160" name="Google Shape;160;p19"/>
          <p:cNvSpPr txBox="1">
            <a:spLocks noGrp="1"/>
          </p:cNvSpPr>
          <p:nvPr>
            <p:ph type="body" idx="2"/>
          </p:nvPr>
        </p:nvSpPr>
        <p:spPr>
          <a:xfrm>
            <a:off x="4884414" y="1468375"/>
            <a:ext cx="3527651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/>
              <a:t>Aplicació</a:t>
            </a:r>
            <a:r>
              <a:rPr lang="en" sz="1800" b="1" dirty="0"/>
              <a:t> (front-end)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/>
          </a:p>
          <a:p>
            <a:pPr marL="342900" indent="-34290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GB" sz="1500" dirty="0" err="1"/>
              <a:t>Basat</a:t>
            </a:r>
            <a:r>
              <a:rPr lang="en-GB" sz="1500" dirty="0"/>
              <a:t> </a:t>
            </a:r>
            <a:r>
              <a:rPr lang="en-GB" sz="1500" dirty="0" err="1"/>
              <a:t>en</a:t>
            </a:r>
            <a:r>
              <a:rPr lang="en-GB" sz="1500" dirty="0"/>
              <a:t> el framework de Vue </a:t>
            </a:r>
            <a:r>
              <a:rPr lang="en-GB" sz="1500" dirty="0" err="1"/>
              <a:t>i</a:t>
            </a:r>
            <a:r>
              <a:rPr lang="en-GB" sz="1500" dirty="0"/>
              <a:t> </a:t>
            </a:r>
            <a:r>
              <a:rPr lang="en-GB" sz="1500" dirty="0" err="1"/>
              <a:t>d’Ionic</a:t>
            </a:r>
            <a:r>
              <a:rPr lang="en-GB" sz="1500" dirty="0"/>
              <a:t> </a:t>
            </a:r>
            <a:r>
              <a:rPr lang="en-GB" sz="1500" dirty="0" err="1"/>
              <a:t>amb</a:t>
            </a:r>
            <a:r>
              <a:rPr lang="en-GB" sz="1500" dirty="0"/>
              <a:t> Capacitor.</a:t>
            </a:r>
          </a:p>
          <a:p>
            <a:pPr marL="342900" indent="-34290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GB" sz="1500" dirty="0"/>
              <a:t>Genera </a:t>
            </a:r>
            <a:r>
              <a:rPr lang="en-GB" sz="1500" dirty="0" err="1"/>
              <a:t>tota</a:t>
            </a:r>
            <a:r>
              <a:rPr lang="en-GB" sz="1500" dirty="0"/>
              <a:t> la </a:t>
            </a:r>
            <a:r>
              <a:rPr lang="en-GB" sz="1500" dirty="0" err="1"/>
              <a:t>interfície</a:t>
            </a:r>
            <a:r>
              <a:rPr lang="en-GB" sz="1500" dirty="0"/>
              <a:t> </a:t>
            </a:r>
            <a:r>
              <a:rPr lang="en-GB" sz="1500" dirty="0" err="1"/>
              <a:t>d’usuari</a:t>
            </a:r>
            <a:r>
              <a:rPr lang="en-GB" sz="1500" dirty="0"/>
              <a:t>, les </a:t>
            </a:r>
            <a:r>
              <a:rPr lang="en-GB" sz="1500" dirty="0" err="1"/>
              <a:t>vistes</a:t>
            </a:r>
            <a:r>
              <a:rPr lang="en-GB" sz="1500" dirty="0"/>
              <a:t> </a:t>
            </a:r>
            <a:r>
              <a:rPr lang="en-GB" sz="1500" dirty="0" err="1"/>
              <a:t>i</a:t>
            </a:r>
            <a:r>
              <a:rPr lang="en-GB" sz="1500" dirty="0"/>
              <a:t> les </a:t>
            </a:r>
            <a:r>
              <a:rPr lang="en-GB" sz="1500" dirty="0" err="1"/>
              <a:t>pantalles</a:t>
            </a:r>
            <a:r>
              <a:rPr lang="en-GB" sz="1500" dirty="0"/>
              <a:t>.</a:t>
            </a:r>
          </a:p>
          <a:p>
            <a:pPr marL="342900" indent="-34290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GB" sz="1500" dirty="0"/>
              <a:t>Tabs principals: </a:t>
            </a:r>
            <a:r>
              <a:rPr lang="en-GB" sz="1500" dirty="0" err="1"/>
              <a:t>Inici</a:t>
            </a:r>
            <a:r>
              <a:rPr lang="en-GB" sz="1500" dirty="0"/>
              <a:t>, </a:t>
            </a:r>
            <a:r>
              <a:rPr lang="en-GB" sz="1500" dirty="0" err="1"/>
              <a:t>Cerca</a:t>
            </a:r>
            <a:r>
              <a:rPr lang="en-GB" sz="1500" dirty="0"/>
              <a:t>, </a:t>
            </a:r>
            <a:r>
              <a:rPr lang="en-GB" sz="1500" dirty="0" err="1"/>
              <a:t>Informació</a:t>
            </a:r>
            <a:r>
              <a:rPr lang="en-GB" sz="1500" dirty="0"/>
              <a:t> </a:t>
            </a:r>
            <a:r>
              <a:rPr lang="en-GB" sz="1500" dirty="0" err="1"/>
              <a:t>i</a:t>
            </a:r>
            <a:r>
              <a:rPr lang="en-GB" sz="1500" dirty="0"/>
              <a:t> </a:t>
            </a:r>
            <a:r>
              <a:rPr lang="en-GB" sz="1500" dirty="0" err="1"/>
              <a:t>Configuració</a:t>
            </a:r>
            <a:endParaRPr lang="en-GB" sz="1500" dirty="0"/>
          </a:p>
        </p:txBody>
      </p:sp>
      <p:sp>
        <p:nvSpPr>
          <p:cNvPr id="161" name="Google Shape;161;p1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</a:t>
            </a:r>
            <a:endParaRPr dirty="0"/>
          </a:p>
        </p:txBody>
      </p:sp>
      <p:grpSp>
        <p:nvGrpSpPr>
          <p:cNvPr id="162" name="Google Shape;162;p19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63" name="Google Shape;163;p19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07384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301104" y="2237700"/>
            <a:ext cx="6172335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1"/>
                </a:solidFill>
              </a:rPr>
              <a:t>Funcionalitats</a:t>
            </a:r>
            <a:r>
              <a:rPr lang="en" dirty="0">
                <a:solidFill>
                  <a:schemeClr val="bg1"/>
                </a:solidFill>
              </a:rPr>
              <a:t> (demo)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7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756414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97047" y="2237700"/>
            <a:ext cx="3544524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Conclusions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8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916515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</a:t>
            </a:r>
            <a:endParaRPr dirty="0"/>
          </a:p>
        </p:txBody>
      </p:sp>
      <p:grpSp>
        <p:nvGrpSpPr>
          <p:cNvPr id="12" name="Google Shape;882;p47">
            <a:extLst>
              <a:ext uri="{FF2B5EF4-FFF2-40B4-BE49-F238E27FC236}">
                <a16:creationId xmlns:a16="http://schemas.microsoft.com/office/drawing/2014/main" id="{5106E3B9-284E-CA42-A384-3EB78980A385}"/>
              </a:ext>
            </a:extLst>
          </p:cNvPr>
          <p:cNvGrpSpPr>
            <a:grpSpLocks noChangeAspect="1"/>
          </p:cNvGrpSpPr>
          <p:nvPr/>
        </p:nvGrpSpPr>
        <p:grpSpPr>
          <a:xfrm>
            <a:off x="590919" y="942225"/>
            <a:ext cx="234000" cy="234000"/>
            <a:chOff x="6981341" y="1635475"/>
            <a:chExt cx="456675" cy="432325"/>
          </a:xfrm>
        </p:grpSpPr>
        <p:sp>
          <p:nvSpPr>
            <p:cNvPr id="13" name="Google Shape;883;p47">
              <a:extLst>
                <a:ext uri="{FF2B5EF4-FFF2-40B4-BE49-F238E27FC236}">
                  <a16:creationId xmlns:a16="http://schemas.microsoft.com/office/drawing/2014/main" id="{19ABE51B-E58E-6847-AF80-B0598B10228F}"/>
                </a:ext>
              </a:extLst>
            </p:cNvPr>
            <p:cNvSpPr/>
            <p:nvPr/>
          </p:nvSpPr>
          <p:spPr>
            <a:xfrm>
              <a:off x="7026416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90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84;p47">
              <a:extLst>
                <a:ext uri="{FF2B5EF4-FFF2-40B4-BE49-F238E27FC236}">
                  <a16:creationId xmlns:a16="http://schemas.microsoft.com/office/drawing/2014/main" id="{BA687E60-C40C-8E49-B27D-D180B432A8C1}"/>
                </a:ext>
              </a:extLst>
            </p:cNvPr>
            <p:cNvSpPr/>
            <p:nvPr/>
          </p:nvSpPr>
          <p:spPr>
            <a:xfrm>
              <a:off x="7408766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85;p47">
              <a:extLst>
                <a:ext uri="{FF2B5EF4-FFF2-40B4-BE49-F238E27FC236}">
                  <a16:creationId xmlns:a16="http://schemas.microsoft.com/office/drawing/2014/main" id="{AB48EF77-4B75-844B-AC7F-3B308BF44212}"/>
                </a:ext>
              </a:extLst>
            </p:cNvPr>
            <p:cNvSpPr/>
            <p:nvPr/>
          </p:nvSpPr>
          <p:spPr>
            <a:xfrm>
              <a:off x="6981341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90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6;p47">
              <a:extLst>
                <a:ext uri="{FF2B5EF4-FFF2-40B4-BE49-F238E27FC236}">
                  <a16:creationId xmlns:a16="http://schemas.microsoft.com/office/drawing/2014/main" id="{FEC9678B-D886-174E-AD31-E5F2F0C21753}"/>
                </a:ext>
              </a:extLst>
            </p:cNvPr>
            <p:cNvSpPr/>
            <p:nvPr/>
          </p:nvSpPr>
          <p:spPr>
            <a:xfrm>
              <a:off x="7084241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90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87;p47">
              <a:extLst>
                <a:ext uri="{FF2B5EF4-FFF2-40B4-BE49-F238E27FC236}">
                  <a16:creationId xmlns:a16="http://schemas.microsoft.com/office/drawing/2014/main" id="{1AF031EA-2E3B-954B-AB01-A6EB4670ABE4}"/>
                </a:ext>
              </a:extLst>
            </p:cNvPr>
            <p:cNvSpPr/>
            <p:nvPr/>
          </p:nvSpPr>
          <p:spPr>
            <a:xfrm>
              <a:off x="7369191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B29C4-57E5-AB4F-9F28-014954D9C4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4475" y="1375875"/>
            <a:ext cx="7300753" cy="2526109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ca-ES" dirty="0"/>
              <a:t>Petites modificacions de la planificació inicial</a:t>
            </a:r>
          </a:p>
          <a:p>
            <a:pPr>
              <a:lnSpc>
                <a:spcPct val="200000"/>
              </a:lnSpc>
            </a:pPr>
            <a:r>
              <a:rPr lang="ca-ES" dirty="0"/>
              <a:t>Objectiu del desenvolupament aconseguit</a:t>
            </a:r>
          </a:p>
          <a:p>
            <a:pPr>
              <a:lnSpc>
                <a:spcPct val="200000"/>
              </a:lnSpc>
            </a:pPr>
            <a:r>
              <a:rPr lang="ca-ES" dirty="0"/>
              <a:t>Programa de recompenses no està funcionant al 100%</a:t>
            </a:r>
          </a:p>
          <a:p>
            <a:pPr>
              <a:lnSpc>
                <a:spcPct val="200000"/>
              </a:lnSpc>
            </a:pPr>
            <a:r>
              <a:rPr lang="ca-ES" dirty="0"/>
              <a:t>Satisfacció amb els resultats obtinguts </a:t>
            </a:r>
          </a:p>
        </p:txBody>
      </p:sp>
    </p:spTree>
    <p:extLst>
      <p:ext uri="{BB962C8B-B14F-4D97-AF65-F5344CB8AC3E}">
        <p14:creationId xmlns:p14="http://schemas.microsoft.com/office/powerpoint/2010/main" val="167268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3924300" y="1510650"/>
            <a:ext cx="4572000" cy="21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ca-ES" sz="3200" dirty="0">
                <a:solidFill>
                  <a:schemeClr val="bg1"/>
                </a:solidFill>
              </a:rPr>
              <a:t>Aplicació pel reciclatge amb tècniques de reconeixement i </a:t>
            </a:r>
            <a:r>
              <a:rPr lang="ca-ES" sz="3200" dirty="0">
                <a:solidFill>
                  <a:schemeClr val="accent1"/>
                </a:solidFill>
              </a:rPr>
              <a:t>recompenses amb tokens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5E0D8-D828-6A46-8441-F73144D95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92" b="97970" l="6430" r="94797">
                        <a14:foregroundMark x1="10575" y1="45728" x2="6472" y2="42978"/>
                        <a14:foregroundMark x1="41667" y1="21277" x2="42978" y2="16117"/>
                        <a14:foregroundMark x1="57953" y1="11675" x2="63283" y2="2834"/>
                        <a14:foregroundMark x1="63283" y1="2834" x2="63706" y2="2792"/>
                        <a14:foregroundMark x1="77030" y1="18528" x2="77030" y2="18528"/>
                        <a14:foregroundMark x1="42766" y1="8714" x2="42766" y2="8714"/>
                        <a14:foregroundMark x1="17597" y1="13325" x2="17597" y2="13325"/>
                        <a14:foregroundMark x1="15355" y1="34814" x2="15355" y2="34814"/>
                        <a14:foregroundMark x1="9814" y1="58164" x2="9814" y2="58164"/>
                        <a14:foregroundMark x1="21277" y1="82403" x2="21277" y2="82403"/>
                        <a14:foregroundMark x1="19628" y1="94628" x2="19628" y2="94628"/>
                        <a14:foregroundMark x1="26861" y1="90567" x2="26861" y2="90567"/>
                        <a14:foregroundMark x1="15355" y1="90017" x2="15355" y2="90017"/>
                        <a14:foregroundMark x1="89805" y1="27961" x2="89805" y2="27961"/>
                        <a14:foregroundMark x1="90017" y1="27030" x2="90017" y2="27030"/>
                        <a14:foregroundMark x1="89805" y1="36125" x2="89805" y2="36125"/>
                        <a14:foregroundMark x1="90017" y1="37056" x2="90017" y2="36125"/>
                        <a14:foregroundMark x1="90186" y1="58164" x2="90186" y2="58164"/>
                        <a14:foregroundMark x1="88875" y1="63536" x2="91117" y2="63706"/>
                        <a14:foregroundMark x1="88156" y1="69078" x2="91497" y2="69247"/>
                        <a14:foregroundMark x1="87606" y1="52030" x2="87394" y2="49619"/>
                        <a14:foregroundMark x1="93909" y1="61675" x2="94797" y2="61844"/>
                        <a14:foregroundMark x1="90736" y1="45389" x2="90736" y2="45389"/>
                        <a14:foregroundMark x1="72039" y1="91286" x2="72039" y2="91286"/>
                        <a14:foregroundMark x1="52411" y1="97970" x2="52411" y2="97970"/>
                        <a14:foregroundMark x1="15567" y1="83164" x2="15186" y2="820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8125" y="1346210"/>
            <a:ext cx="2450980" cy="245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250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4"/>
          <p:cNvSpPr txBox="1">
            <a:spLocks noGrp="1"/>
          </p:cNvSpPr>
          <p:nvPr>
            <p:ph type="ctrTitle" idx="4294967295"/>
          </p:nvPr>
        </p:nvSpPr>
        <p:spPr>
          <a:xfrm>
            <a:off x="1593976" y="1290105"/>
            <a:ext cx="4185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200" dirty="0" err="1"/>
              <a:t>Gràcies</a:t>
            </a:r>
            <a:r>
              <a:rPr lang="en" sz="8200" dirty="0"/>
              <a:t>!</a:t>
            </a:r>
            <a:endParaRPr sz="8200" dirty="0"/>
          </a:p>
        </p:txBody>
      </p:sp>
      <p:sp>
        <p:nvSpPr>
          <p:cNvPr id="443" name="Google Shape;443;p34"/>
          <p:cNvSpPr txBox="1">
            <a:spLocks noGrp="1"/>
          </p:cNvSpPr>
          <p:nvPr>
            <p:ph type="subTitle" idx="4294967295"/>
          </p:nvPr>
        </p:nvSpPr>
        <p:spPr>
          <a:xfrm>
            <a:off x="2079040" y="2828901"/>
            <a:ext cx="3214871" cy="41629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Hi ha </a:t>
            </a:r>
            <a:r>
              <a:rPr lang="en" sz="2200" b="1" dirty="0" err="1"/>
              <a:t>alguna</a:t>
            </a:r>
            <a:r>
              <a:rPr lang="en" sz="2200" b="1" dirty="0"/>
              <a:t> </a:t>
            </a:r>
            <a:r>
              <a:rPr lang="en" sz="2200" b="1" dirty="0" err="1"/>
              <a:t>pregunta</a:t>
            </a:r>
            <a:r>
              <a:rPr lang="en" sz="2200" b="1" dirty="0"/>
              <a:t>?</a:t>
            </a:r>
            <a:br>
              <a:rPr lang="en" sz="2200" dirty="0"/>
            </a:br>
            <a:endParaRPr sz="1600" b="1" dirty="0"/>
          </a:p>
        </p:txBody>
      </p:sp>
      <p:sp>
        <p:nvSpPr>
          <p:cNvPr id="445" name="Google Shape;445;p3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</a:t>
            </a:r>
            <a:endParaRPr dirty="0"/>
          </a:p>
        </p:txBody>
      </p:sp>
      <p:sp>
        <p:nvSpPr>
          <p:cNvPr id="446" name="Google Shape;446;p34"/>
          <p:cNvSpPr/>
          <p:nvPr/>
        </p:nvSpPr>
        <p:spPr>
          <a:xfrm>
            <a:off x="620179" y="2485433"/>
            <a:ext cx="192298" cy="172618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86E790-3BA1-B04E-B3FD-6549160CC8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261" y1="27504" x2="34220" y2="24145"/>
                        <a14:foregroundMark x1="36663" y1="33503" x2="37884" y2="33683"/>
                        <a14:foregroundMark x1="42661" y1="33323" x2="47939" y2="26755"/>
                        <a14:foregroundMark x1="47939" y1="26755" x2="47961" y2="26005"/>
                        <a14:foregroundMark x1="44427" y1="17576" x2="37884" y2="14007"/>
                        <a14:foregroundMark x1="37884" y1="14007" x2="37077" y2="15717"/>
                        <a14:foregroundMark x1="26172" y1="39292" x2="20458" y2="29004"/>
                        <a14:foregroundMark x1="15158" y1="40042" x2="13653" y2="61368"/>
                        <a14:foregroundMark x1="20742" y1="69616" x2="26172" y2="78794"/>
                        <a14:foregroundMark x1="37623" y1="81044" x2="41418" y2="68866"/>
                        <a14:foregroundMark x1="41418" y1="68866" x2="41418" y2="68866"/>
                        <a14:foregroundMark x1="65104" y1="22825" x2="63446" y2="31884"/>
                        <a14:foregroundMark x1="63446" y1="31884" x2="65518" y2="40792"/>
                        <a14:foregroundMark x1="65518" y1="40792" x2="59607" y2="47481"/>
                        <a14:foregroundMark x1="59607" y1="47481" x2="54766" y2="69616"/>
                        <a14:foregroundMark x1="54766" y1="69616" x2="56292" y2="81044"/>
                        <a14:foregroundMark x1="56292" y1="81044" x2="56532" y2="81584"/>
                        <a14:foregroundMark x1="72868" y1="83083" x2="74111" y2="70966"/>
                        <a14:foregroundMark x1="74111" y1="70966" x2="81309" y2="65987"/>
                        <a14:foregroundMark x1="81309" y1="65987" x2="84253" y2="55129"/>
                        <a14:foregroundMark x1="84253" y1="55129" x2="78517" y2="49730"/>
                        <a14:foregroundMark x1="78517" y1="49730" x2="77230" y2="36113"/>
                        <a14:foregroundMark x1="80349" y1="36683" x2="79542" y2="31434"/>
                        <a14:foregroundMark x1="72192" y1="31254" x2="72192" y2="34253"/>
                        <a14:foregroundMark x1="68506" y1="33113" x2="69466" y2="35753"/>
                        <a14:foregroundMark x1="78037" y1="29394" x2="78037" y2="32364"/>
                        <a14:foregroundMark x1="80349" y1="28824" x2="78582" y2="29004"/>
                        <a14:foregroundMark x1="80632" y1="69976" x2="80632" y2="74475"/>
                        <a14:foregroundMark x1="85932" y1="68686" x2="85932" y2="72046"/>
                        <a14:foregroundMark x1="75311" y1="58938" x2="72868" y2="59148"/>
                        <a14:foregroundMark x1="70425" y1="77654" x2="70425" y2="71116"/>
                        <a14:foregroundMark x1="52999" y1="76725" x2="55027" y2="68866"/>
                        <a14:foregroundMark x1="41418" y1="78974" x2="42508" y2="75225"/>
                        <a14:foregroundMark x1="24689" y1="69436" x2="23184" y2="71296"/>
                        <a14:foregroundMark x1="55987" y1="78404" x2="56270" y2="74655"/>
                        <a14:foregroundMark x1="58430" y1="78794" x2="58430" y2="69796"/>
                        <a14:foregroundMark x1="43468" y1="47720" x2="43468" y2="40432"/>
                        <a14:foregroundMark x1="68920" y1="32753" x2="68920" y2="32753"/>
                        <a14:foregroundMark x1="77623" y1="28434" x2="80632" y2="29184"/>
                        <a14:foregroundMark x1="77906" y1="27894" x2="80087" y2="28434"/>
                        <a14:foregroundMark x1="68637" y1="33683" x2="68637" y2="31824"/>
                        <a14:backgroundMark x1="42792" y1="40222" x2="42792" y2="40222"/>
                        <a14:backgroundMark x1="42377" y1="39472" x2="42792" y2="417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73457" y="2657929"/>
            <a:ext cx="3129248" cy="22758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4207975" y="599699"/>
            <a:ext cx="4047900" cy="139314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en-GB" sz="6000" u="sng" dirty="0" err="1">
                <a:solidFill>
                  <a:schemeClr val="bg1"/>
                </a:solidFill>
              </a:rPr>
              <a:t>EcoAction</a:t>
            </a:r>
            <a:endParaRPr sz="6000" u="sng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5E0D8-D828-6A46-8441-F73144D95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92" b="97970" l="6430" r="94797">
                        <a14:foregroundMark x1="10575" y1="45728" x2="6472" y2="42978"/>
                        <a14:foregroundMark x1="41667" y1="21277" x2="42978" y2="16117"/>
                        <a14:foregroundMark x1="57953" y1="11675" x2="63283" y2="2834"/>
                        <a14:foregroundMark x1="63283" y1="2834" x2="63706" y2="2792"/>
                        <a14:foregroundMark x1="77030" y1="18528" x2="77030" y2="18528"/>
                        <a14:foregroundMark x1="42766" y1="8714" x2="42766" y2="8714"/>
                        <a14:foregroundMark x1="17597" y1="13325" x2="17597" y2="13325"/>
                        <a14:foregroundMark x1="15355" y1="34814" x2="15355" y2="34814"/>
                        <a14:foregroundMark x1="9814" y1="58164" x2="9814" y2="58164"/>
                        <a14:foregroundMark x1="21277" y1="82403" x2="21277" y2="82403"/>
                        <a14:foregroundMark x1="19628" y1="94628" x2="19628" y2="94628"/>
                        <a14:foregroundMark x1="26861" y1="90567" x2="26861" y2="90567"/>
                        <a14:foregroundMark x1="15355" y1="90017" x2="15355" y2="90017"/>
                        <a14:foregroundMark x1="89805" y1="27961" x2="89805" y2="27961"/>
                        <a14:foregroundMark x1="90017" y1="27030" x2="90017" y2="27030"/>
                        <a14:foregroundMark x1="89805" y1="36125" x2="89805" y2="36125"/>
                        <a14:foregroundMark x1="90017" y1="37056" x2="90017" y2="36125"/>
                        <a14:foregroundMark x1="90186" y1="58164" x2="90186" y2="58164"/>
                        <a14:foregroundMark x1="88875" y1="63536" x2="91117" y2="63706"/>
                        <a14:foregroundMark x1="88156" y1="69078" x2="91497" y2="69247"/>
                        <a14:foregroundMark x1="87606" y1="52030" x2="87394" y2="49619"/>
                        <a14:foregroundMark x1="93909" y1="61675" x2="94797" y2="61844"/>
                        <a14:foregroundMark x1="90736" y1="45389" x2="90736" y2="45389"/>
                        <a14:foregroundMark x1="72039" y1="91286" x2="72039" y2="91286"/>
                        <a14:foregroundMark x1="52411" y1="97970" x2="52411" y2="97970"/>
                        <a14:foregroundMark x1="15567" y1="83164" x2="15186" y2="820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8125" y="1346210"/>
            <a:ext cx="2450980" cy="24509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68C1CB-124F-F041-BC12-B7D2B13768D9}"/>
              </a:ext>
            </a:extLst>
          </p:cNvPr>
          <p:cNvSpPr txBox="1"/>
          <p:nvPr/>
        </p:nvSpPr>
        <p:spPr>
          <a:xfrm>
            <a:off x="4753793" y="1986750"/>
            <a:ext cx="2956259" cy="10258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ca-ES" b="1" dirty="0">
                <a:solidFill>
                  <a:schemeClr val="bg1"/>
                </a:solidFill>
                <a:latin typeface="Myriad Pro" panose="020B0503030403020204" pitchFamily="34" charset="0"/>
              </a:rPr>
              <a:t>Rubén Reyes Andrades</a:t>
            </a:r>
          </a:p>
          <a:p>
            <a:pPr algn="ctr">
              <a:lnSpc>
                <a:spcPct val="150000"/>
              </a:lnSpc>
            </a:pPr>
            <a:r>
              <a:rPr lang="ca-ES" b="1" dirty="0">
                <a:solidFill>
                  <a:schemeClr val="bg1"/>
                </a:solidFill>
                <a:latin typeface="Myriad Pro" panose="020B0503030403020204" pitchFamily="34" charset="0"/>
              </a:rPr>
              <a:t>Treball Fi de Grau (TFG)</a:t>
            </a:r>
          </a:p>
          <a:p>
            <a:pPr algn="ctr">
              <a:lnSpc>
                <a:spcPct val="150000"/>
              </a:lnSpc>
            </a:pPr>
            <a:r>
              <a:rPr lang="ca-ES" b="1" dirty="0">
                <a:solidFill>
                  <a:schemeClr val="bg1"/>
                </a:solidFill>
                <a:latin typeface="Myriad Pro" panose="020B0503030403020204" pitchFamily="34" charset="0"/>
              </a:rPr>
              <a:t>Universitat Autònoma de Barcelona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6DBE5A-39EE-F14F-B6F9-F01231C97A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9477" y="3680197"/>
            <a:ext cx="2642076" cy="12229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6F8C76-8AF0-AE4C-B5D3-DFC01A59B3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1547" y="4165573"/>
            <a:ext cx="873125" cy="25215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CA65299-FF2C-5243-B077-EFB912B60FAE}"/>
              </a:ext>
            </a:extLst>
          </p:cNvPr>
          <p:cNvSpPr txBox="1"/>
          <p:nvPr/>
        </p:nvSpPr>
        <p:spPr>
          <a:xfrm>
            <a:off x="4935734" y="3108618"/>
            <a:ext cx="2592376" cy="7026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ca-ES" dirty="0">
                <a:solidFill>
                  <a:schemeClr val="bg1"/>
                </a:solidFill>
                <a:latin typeface="Myriad Pro" panose="020B0503030403020204" pitchFamily="34" charset="0"/>
              </a:rPr>
              <a:t>Tutor: Jordi Herrera Joancomartí</a:t>
            </a:r>
          </a:p>
          <a:p>
            <a:pPr algn="ctr">
              <a:lnSpc>
                <a:spcPct val="150000"/>
              </a:lnSpc>
            </a:pPr>
            <a:r>
              <a:rPr lang="ca-ES" dirty="0">
                <a:solidFill>
                  <a:schemeClr val="bg1"/>
                </a:solidFill>
                <a:latin typeface="Myriad Pro" panose="020B0503030403020204" pitchFamily="34" charset="0"/>
              </a:rPr>
              <a:t>Data: 5-9 juliol del 2021</a:t>
            </a:r>
          </a:p>
        </p:txBody>
      </p:sp>
    </p:spTree>
    <p:extLst>
      <p:ext uri="{BB962C8B-B14F-4D97-AF65-F5344CB8AC3E}">
        <p14:creationId xmlns:p14="http://schemas.microsoft.com/office/powerpoint/2010/main" val="21044824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1738380" y="2244067"/>
            <a:ext cx="5667239" cy="65536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a-ES" dirty="0">
                <a:solidFill>
                  <a:schemeClr val="bg1"/>
                </a:solidFill>
              </a:rPr>
              <a:t>Extra</a:t>
            </a:r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1602118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Estat</a:t>
            </a:r>
            <a:r>
              <a:rPr lang="en" dirty="0"/>
              <a:t> de </a:t>
            </a:r>
            <a:r>
              <a:rPr lang="en" dirty="0" err="1"/>
              <a:t>l’art</a:t>
            </a:r>
            <a:endParaRPr dirty="0"/>
          </a:p>
        </p:txBody>
      </p:sp>
      <p:sp>
        <p:nvSpPr>
          <p:cNvPr id="176" name="Google Shape;176;p20"/>
          <p:cNvSpPr txBox="1">
            <a:spLocks noGrp="1"/>
          </p:cNvSpPr>
          <p:nvPr>
            <p:ph type="body" idx="1"/>
          </p:nvPr>
        </p:nvSpPr>
        <p:spPr>
          <a:xfrm>
            <a:off x="1044446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Reciclos</a:t>
            </a:r>
            <a:endParaRPr lang="en" b="1" dirty="0"/>
          </a:p>
          <a:p>
            <a:pPr marL="0" lvl="0" indent="0" algn="ctr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GB" dirty="0"/>
              <a:t>Forma part del </a:t>
            </a:r>
            <a:r>
              <a:rPr lang="en-GB" dirty="0" err="1"/>
              <a:t>programa</a:t>
            </a:r>
            <a:r>
              <a:rPr lang="en-GB" dirty="0"/>
              <a:t> de </a:t>
            </a:r>
            <a:r>
              <a:rPr lang="en-GB" dirty="0" err="1"/>
              <a:t>Reciclatge</a:t>
            </a:r>
            <a:r>
              <a:rPr lang="en-GB" dirty="0"/>
              <a:t> 5.0 </a:t>
            </a:r>
            <a:r>
              <a:rPr lang="en-GB" dirty="0" err="1"/>
              <a:t>d’EcoEmbes</a:t>
            </a:r>
            <a:r>
              <a:rPr lang="en-GB" dirty="0"/>
              <a:t>.</a:t>
            </a:r>
          </a:p>
          <a:p>
            <a:pPr marL="0" lvl="0" indent="0" algn="ctr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GB" u="sng" dirty="0" err="1"/>
              <a:t>Objectiu</a:t>
            </a:r>
            <a:r>
              <a:rPr lang="en-GB" u="sng" dirty="0"/>
              <a:t>:</a:t>
            </a:r>
          </a:p>
          <a:p>
            <a:pPr marL="0" lvl="0" indent="0" algn="ctr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-GB" dirty="0" err="1"/>
              <a:t>Reciclar</a:t>
            </a:r>
            <a:r>
              <a:rPr lang="en-GB" dirty="0"/>
              <a:t> </a:t>
            </a:r>
            <a:r>
              <a:rPr lang="en-GB" dirty="0" err="1"/>
              <a:t>envasos</a:t>
            </a:r>
            <a:endParaRPr lang="en-GB" dirty="0"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2"/>
          </p:nvPr>
        </p:nvSpPr>
        <p:spPr>
          <a:xfrm>
            <a:off x="3525597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The Eco Coin</a:t>
            </a:r>
            <a:endParaRPr b="1" dirty="0"/>
          </a:p>
          <a:p>
            <a:pPr marL="0" lvl="0" indent="0" algn="ctr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 err="1"/>
              <a:t>Proposta</a:t>
            </a:r>
            <a:r>
              <a:rPr lang="en" dirty="0"/>
              <a:t> </a:t>
            </a:r>
            <a:r>
              <a:rPr lang="en" dirty="0" err="1"/>
              <a:t>dels</a:t>
            </a:r>
            <a:r>
              <a:rPr lang="en" dirty="0"/>
              <a:t> </a:t>
            </a:r>
            <a:r>
              <a:rPr lang="en" dirty="0" err="1"/>
              <a:t>Països</a:t>
            </a:r>
            <a:r>
              <a:rPr lang="en" dirty="0"/>
              <a:t> </a:t>
            </a:r>
            <a:r>
              <a:rPr lang="en" dirty="0" err="1"/>
              <a:t>Baixos</a:t>
            </a:r>
            <a:r>
              <a:rPr lang="en" dirty="0"/>
              <a:t> que </a:t>
            </a:r>
            <a:r>
              <a:rPr lang="en" dirty="0" err="1"/>
              <a:t>recompens</a:t>
            </a:r>
            <a:r>
              <a:rPr lang="en-GB" dirty="0"/>
              <a:t>a </a:t>
            </a:r>
            <a:r>
              <a:rPr lang="en-GB" dirty="0" err="1"/>
              <a:t>usuaris</a:t>
            </a:r>
            <a:r>
              <a:rPr lang="en-GB" dirty="0"/>
              <a:t> per fer </a:t>
            </a:r>
            <a:r>
              <a:rPr lang="en-GB" dirty="0" err="1"/>
              <a:t>accions</a:t>
            </a:r>
            <a:r>
              <a:rPr lang="en-GB" dirty="0"/>
              <a:t> </a:t>
            </a:r>
            <a:r>
              <a:rPr lang="en-GB" dirty="0" err="1"/>
              <a:t>sostenibles</a:t>
            </a:r>
            <a:endParaRPr dirty="0"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3"/>
          </p:nvPr>
        </p:nvSpPr>
        <p:spPr>
          <a:xfrm>
            <a:off x="6006748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Liight</a:t>
            </a:r>
            <a:endParaRPr b="1" dirty="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Start</a:t>
            </a:r>
            <a:r>
              <a:rPr lang="es-ES" dirty="0"/>
              <a:t>-up </a:t>
            </a:r>
            <a:r>
              <a:rPr lang="es-ES" dirty="0" err="1"/>
              <a:t>d’estudiants</a:t>
            </a:r>
            <a:r>
              <a:rPr lang="es-ES" dirty="0"/>
              <a:t> de Madrid que </a:t>
            </a:r>
            <a:r>
              <a:rPr lang="es-ES" dirty="0" err="1"/>
              <a:t>proposen</a:t>
            </a:r>
            <a:r>
              <a:rPr lang="es-ES" dirty="0"/>
              <a:t> </a:t>
            </a:r>
            <a:r>
              <a:rPr lang="es-ES" dirty="0" err="1"/>
              <a:t>aconseguir</a:t>
            </a:r>
            <a:r>
              <a:rPr lang="es-ES" dirty="0"/>
              <a:t> </a:t>
            </a:r>
            <a:r>
              <a:rPr lang="es-ES" dirty="0" err="1"/>
              <a:t>punts</a:t>
            </a:r>
            <a:r>
              <a:rPr lang="es-ES" dirty="0"/>
              <a:t> per </a:t>
            </a:r>
            <a:r>
              <a:rPr lang="es-ES" dirty="0" err="1"/>
              <a:t>utilitzar</a:t>
            </a:r>
            <a:r>
              <a:rPr lang="es-ES" dirty="0"/>
              <a:t> </a:t>
            </a:r>
            <a:r>
              <a:rPr lang="es-ES" dirty="0" err="1"/>
              <a:t>transport</a:t>
            </a:r>
            <a:r>
              <a:rPr lang="es-ES" dirty="0"/>
              <a:t> </a:t>
            </a:r>
            <a:r>
              <a:rPr lang="es-ES" dirty="0" err="1"/>
              <a:t>públic</a:t>
            </a:r>
            <a:r>
              <a:rPr lang="es-ES" dirty="0"/>
              <a:t> o seguir </a:t>
            </a:r>
            <a:r>
              <a:rPr lang="es-ES" dirty="0" err="1"/>
              <a:t>alguns</a:t>
            </a:r>
            <a:r>
              <a:rPr lang="es-ES" dirty="0"/>
              <a:t> </a:t>
            </a:r>
            <a:r>
              <a:rPr lang="es-ES" dirty="0" err="1"/>
              <a:t>desafiaments</a:t>
            </a:r>
            <a:endParaRPr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dirty="0"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</a:t>
            </a:r>
            <a:endParaRPr dirty="0"/>
          </a:p>
        </p:txBody>
      </p:sp>
      <p:grpSp>
        <p:nvGrpSpPr>
          <p:cNvPr id="16" name="Google Shape;1153;p47">
            <a:extLst>
              <a:ext uri="{FF2B5EF4-FFF2-40B4-BE49-F238E27FC236}">
                <a16:creationId xmlns:a16="http://schemas.microsoft.com/office/drawing/2014/main" id="{7FF8FBFD-4941-9D4A-ADFE-A13548C5CDE2}"/>
              </a:ext>
            </a:extLst>
          </p:cNvPr>
          <p:cNvGrpSpPr>
            <a:grpSpLocks noChangeAspect="1"/>
          </p:cNvGrpSpPr>
          <p:nvPr/>
        </p:nvGrpSpPr>
        <p:grpSpPr>
          <a:xfrm>
            <a:off x="583372" y="969225"/>
            <a:ext cx="295803" cy="180000"/>
            <a:chOff x="3632541" y="3064500"/>
            <a:chExt cx="432325" cy="263075"/>
          </a:xfrm>
        </p:grpSpPr>
        <p:sp>
          <p:nvSpPr>
            <p:cNvPr id="17" name="Google Shape;1154;p47">
              <a:extLst>
                <a:ext uri="{FF2B5EF4-FFF2-40B4-BE49-F238E27FC236}">
                  <a16:creationId xmlns:a16="http://schemas.microsoft.com/office/drawing/2014/main" id="{BE001140-E14C-9846-A2E0-63A5F89E924D}"/>
                </a:ext>
              </a:extLst>
            </p:cNvPr>
            <p:cNvSpPr/>
            <p:nvPr/>
          </p:nvSpPr>
          <p:spPr>
            <a:xfrm>
              <a:off x="3632541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55;p47">
              <a:extLst>
                <a:ext uri="{FF2B5EF4-FFF2-40B4-BE49-F238E27FC236}">
                  <a16:creationId xmlns:a16="http://schemas.microsoft.com/office/drawing/2014/main" id="{EFD095A9-5792-8049-B019-B6A46B6DE196}"/>
                </a:ext>
              </a:extLst>
            </p:cNvPr>
            <p:cNvSpPr/>
            <p:nvPr/>
          </p:nvSpPr>
          <p:spPr>
            <a:xfrm>
              <a:off x="3808516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56;p47">
              <a:extLst>
                <a:ext uri="{FF2B5EF4-FFF2-40B4-BE49-F238E27FC236}">
                  <a16:creationId xmlns:a16="http://schemas.microsoft.com/office/drawing/2014/main" id="{9E6490BA-1B8D-5C44-9190-56316642F809}"/>
                </a:ext>
              </a:extLst>
            </p:cNvPr>
            <p:cNvSpPr/>
            <p:nvPr/>
          </p:nvSpPr>
          <p:spPr>
            <a:xfrm>
              <a:off x="3744566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68D5C20-DD4E-8D4E-8ED3-C78EC45E59BB}"/>
              </a:ext>
            </a:extLst>
          </p:cNvPr>
          <p:cNvSpPr txBox="1"/>
          <p:nvPr/>
        </p:nvSpPr>
        <p:spPr>
          <a:xfrm>
            <a:off x="8999621" y="4831882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220820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1EF0E-E893-B94E-B764-65E582979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692" y="-864558"/>
            <a:ext cx="9000000" cy="6750000"/>
          </a:xfrm>
          <a:prstGeom prst="rect">
            <a:avLst/>
          </a:prstGeom>
        </p:spPr>
      </p:pic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12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079F0-7E30-1548-9353-5F15FBA22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60685" y="-864558"/>
            <a:ext cx="9000000" cy="675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1EF0E-E893-B94E-B764-65E5829798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16579" y="-864558"/>
            <a:ext cx="9000000" cy="675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B64A2C-4701-0742-BD50-6626037D45A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810" y="-864558"/>
            <a:ext cx="9000000" cy="6750000"/>
          </a:xfrm>
          <a:prstGeom prst="rect">
            <a:avLst/>
          </a:prstGeom>
        </p:spPr>
      </p:pic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13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079F0-7E30-1548-9353-5F15FBA2265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-2256102" y="-864558"/>
            <a:ext cx="9000000" cy="67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304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1EF0E-E893-B94E-B764-65E5829798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16579" y="-864558"/>
            <a:ext cx="9000000" cy="675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B64A2C-4701-0742-BD50-6626037D45A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810" y="-864558"/>
            <a:ext cx="9000000" cy="6750000"/>
          </a:xfrm>
          <a:prstGeom prst="rect">
            <a:avLst/>
          </a:prstGeom>
        </p:spPr>
      </p:pic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14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079F0-7E30-1548-9353-5F15FBA2265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-2256102" y="-864558"/>
            <a:ext cx="9000000" cy="67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59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1EF0E-E893-B94E-B764-65E5829798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16579" y="-864558"/>
            <a:ext cx="9000000" cy="675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B64A2C-4701-0742-BD50-6626037D45A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810" y="-864558"/>
            <a:ext cx="9000000" cy="6750000"/>
          </a:xfrm>
          <a:prstGeom prst="rect">
            <a:avLst/>
          </a:prstGeom>
        </p:spPr>
      </p:pic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15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079F0-7E30-1548-9353-5F15FBA2265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-2256102" y="-864558"/>
            <a:ext cx="9000000" cy="67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881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1EF0E-E893-B94E-B764-65E5829798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31692" y="-864558"/>
            <a:ext cx="9000000" cy="6750000"/>
          </a:xfrm>
          <a:prstGeom prst="rect">
            <a:avLst/>
          </a:prstGeom>
        </p:spPr>
      </p:pic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16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079F0-7E30-1548-9353-5F15FBA226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1860685" y="-864558"/>
            <a:ext cx="9000000" cy="67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329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1EF0E-E893-B94E-B764-65E5829798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31692" y="-864558"/>
            <a:ext cx="9000000" cy="6750000"/>
          </a:xfrm>
          <a:prstGeom prst="rect">
            <a:avLst/>
          </a:prstGeom>
        </p:spPr>
      </p:pic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lt1"/>
                </a:solidFill>
              </a:rPr>
              <a:t>17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079F0-7E30-1548-9353-5F15FBA226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1860685" y="-864558"/>
            <a:ext cx="9000000" cy="67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039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 </a:t>
            </a:r>
            <a:r>
              <a:rPr lang="en" dirty="0" err="1"/>
              <a:t>què</a:t>
            </a:r>
            <a:r>
              <a:rPr lang="en" dirty="0"/>
              <a:t> </a:t>
            </a:r>
            <a:r>
              <a:rPr lang="en" dirty="0" err="1"/>
              <a:t>parlarem</a:t>
            </a:r>
            <a:r>
              <a:rPr lang="en" dirty="0"/>
              <a:t>?</a:t>
            </a:r>
            <a:endParaRPr dirty="0"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1044475" y="1445849"/>
            <a:ext cx="3527525" cy="29550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indent="-228600">
              <a:lnSpc>
                <a:spcPct val="150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ca-ES" sz="1600" dirty="0"/>
              <a:t>Context</a:t>
            </a:r>
          </a:p>
          <a:p>
            <a:pPr marL="228600" indent="-228600">
              <a:lnSpc>
                <a:spcPct val="150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ca-ES" sz="1600" dirty="0"/>
              <a:t>Objectius</a:t>
            </a:r>
          </a:p>
          <a:p>
            <a:pPr marL="228600" indent="-228600">
              <a:lnSpc>
                <a:spcPct val="150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ca-ES" sz="1600" dirty="0"/>
              <a:t>Metodologia emprada i planificació</a:t>
            </a:r>
          </a:p>
          <a:p>
            <a:pPr marL="228600" indent="-228600">
              <a:lnSpc>
                <a:spcPct val="150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ca-ES" sz="1600" dirty="0"/>
              <a:t>Model d’etiquetatge personalitzat</a:t>
            </a:r>
          </a:p>
          <a:p>
            <a:pPr marL="228600" indent="-228600">
              <a:lnSpc>
                <a:spcPct val="150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ca-ES" sz="1600" dirty="0"/>
              <a:t>Programa de recompenses</a:t>
            </a:r>
          </a:p>
          <a:p>
            <a:pPr marL="228600" indent="-228600">
              <a:lnSpc>
                <a:spcPct val="150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ca-ES" sz="1600" dirty="0"/>
              <a:t>Estructura del servidor i l’aplicació</a:t>
            </a:r>
          </a:p>
          <a:p>
            <a:pPr marL="228600" indent="-228600">
              <a:lnSpc>
                <a:spcPct val="150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ca-ES" sz="1600" dirty="0"/>
              <a:t>Funcionalitats (</a:t>
            </a:r>
            <a:r>
              <a:rPr lang="ca-ES" sz="1600" dirty="0" err="1"/>
              <a:t>demo</a:t>
            </a:r>
            <a:r>
              <a:rPr lang="ca-ES" sz="1600" dirty="0"/>
              <a:t>)</a:t>
            </a:r>
          </a:p>
          <a:p>
            <a:pPr marL="228600" indent="-228600">
              <a:lnSpc>
                <a:spcPct val="150000"/>
              </a:lnSpc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ca-ES" sz="1600" dirty="0"/>
              <a:t>Conclusions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grpSp>
        <p:nvGrpSpPr>
          <p:cNvPr id="12" name="Google Shape;882;p47">
            <a:extLst>
              <a:ext uri="{FF2B5EF4-FFF2-40B4-BE49-F238E27FC236}">
                <a16:creationId xmlns:a16="http://schemas.microsoft.com/office/drawing/2014/main" id="{5106E3B9-284E-CA42-A384-3EB78980A385}"/>
              </a:ext>
            </a:extLst>
          </p:cNvPr>
          <p:cNvGrpSpPr>
            <a:grpSpLocks noChangeAspect="1"/>
          </p:cNvGrpSpPr>
          <p:nvPr/>
        </p:nvGrpSpPr>
        <p:grpSpPr>
          <a:xfrm>
            <a:off x="590919" y="942225"/>
            <a:ext cx="234000" cy="234000"/>
            <a:chOff x="6981341" y="1635475"/>
            <a:chExt cx="456675" cy="432325"/>
          </a:xfrm>
        </p:grpSpPr>
        <p:sp>
          <p:nvSpPr>
            <p:cNvPr id="13" name="Google Shape;883;p47">
              <a:extLst>
                <a:ext uri="{FF2B5EF4-FFF2-40B4-BE49-F238E27FC236}">
                  <a16:creationId xmlns:a16="http://schemas.microsoft.com/office/drawing/2014/main" id="{19ABE51B-E58E-6847-AF80-B0598B10228F}"/>
                </a:ext>
              </a:extLst>
            </p:cNvPr>
            <p:cNvSpPr/>
            <p:nvPr/>
          </p:nvSpPr>
          <p:spPr>
            <a:xfrm>
              <a:off x="7026416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90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84;p47">
              <a:extLst>
                <a:ext uri="{FF2B5EF4-FFF2-40B4-BE49-F238E27FC236}">
                  <a16:creationId xmlns:a16="http://schemas.microsoft.com/office/drawing/2014/main" id="{BA687E60-C40C-8E49-B27D-D180B432A8C1}"/>
                </a:ext>
              </a:extLst>
            </p:cNvPr>
            <p:cNvSpPr/>
            <p:nvPr/>
          </p:nvSpPr>
          <p:spPr>
            <a:xfrm>
              <a:off x="7408766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85;p47">
              <a:extLst>
                <a:ext uri="{FF2B5EF4-FFF2-40B4-BE49-F238E27FC236}">
                  <a16:creationId xmlns:a16="http://schemas.microsoft.com/office/drawing/2014/main" id="{AB48EF77-4B75-844B-AC7F-3B308BF44212}"/>
                </a:ext>
              </a:extLst>
            </p:cNvPr>
            <p:cNvSpPr/>
            <p:nvPr/>
          </p:nvSpPr>
          <p:spPr>
            <a:xfrm>
              <a:off x="6981341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90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86;p47">
              <a:extLst>
                <a:ext uri="{FF2B5EF4-FFF2-40B4-BE49-F238E27FC236}">
                  <a16:creationId xmlns:a16="http://schemas.microsoft.com/office/drawing/2014/main" id="{FEC9678B-D886-174E-AD31-E5F2F0C21753}"/>
                </a:ext>
              </a:extLst>
            </p:cNvPr>
            <p:cNvSpPr/>
            <p:nvPr/>
          </p:nvSpPr>
          <p:spPr>
            <a:xfrm>
              <a:off x="7084241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90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87;p47">
              <a:extLst>
                <a:ext uri="{FF2B5EF4-FFF2-40B4-BE49-F238E27FC236}">
                  <a16:creationId xmlns:a16="http://schemas.microsoft.com/office/drawing/2014/main" id="{1AF031EA-2E3B-954B-AB01-A6EB4670ABE4}"/>
                </a:ext>
              </a:extLst>
            </p:cNvPr>
            <p:cNvSpPr/>
            <p:nvPr/>
          </p:nvSpPr>
          <p:spPr>
            <a:xfrm>
              <a:off x="7369191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1EF0E-E893-B94E-B764-65E5829798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16579" y="-864558"/>
            <a:ext cx="9000000" cy="675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B64A2C-4701-0742-BD50-6626037D45A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810" y="-864558"/>
            <a:ext cx="9000000" cy="6750000"/>
          </a:xfrm>
          <a:prstGeom prst="rect">
            <a:avLst/>
          </a:prstGeom>
        </p:spPr>
      </p:pic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18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079F0-7E30-1548-9353-5F15FBA2265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-2256102" y="-864558"/>
            <a:ext cx="9000000" cy="67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195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1EF0E-E893-B94E-B764-65E5829798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31692" y="-864558"/>
            <a:ext cx="9000000" cy="6750000"/>
          </a:xfrm>
          <a:prstGeom prst="rect">
            <a:avLst/>
          </a:prstGeom>
        </p:spPr>
      </p:pic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19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079F0-7E30-1548-9353-5F15FBA226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1860685" y="-864558"/>
            <a:ext cx="9000000" cy="67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559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1EF0E-E893-B94E-B764-65E5829798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16579" y="-864558"/>
            <a:ext cx="9000000" cy="675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B64A2C-4701-0742-BD50-6626037D45A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810" y="-864558"/>
            <a:ext cx="9000000" cy="6750000"/>
          </a:xfrm>
          <a:prstGeom prst="rect">
            <a:avLst/>
          </a:prstGeom>
        </p:spPr>
      </p:pic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20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079F0-7E30-1548-9353-5F15FBA2265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-2256102" y="-864558"/>
            <a:ext cx="9000000" cy="67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7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hlinkClick r:id="rId3"/>
            <a:extLst>
              <a:ext uri="{FF2B5EF4-FFF2-40B4-BE49-F238E27FC236}">
                <a16:creationId xmlns:a16="http://schemas.microsoft.com/office/drawing/2014/main" id="{2CBE4BD0-5A07-744D-B629-A4061ED2A5F2}"/>
              </a:ext>
            </a:extLst>
          </p:cNvPr>
          <p:cNvSpPr/>
          <p:nvPr/>
        </p:nvSpPr>
        <p:spPr>
          <a:xfrm>
            <a:off x="5249373" y="1164355"/>
            <a:ext cx="2910497" cy="2544972"/>
          </a:xfrm>
          <a:prstGeom prst="rect">
            <a:avLst/>
          </a:prstGeom>
          <a:solidFill>
            <a:schemeClr val="lt2">
              <a:alpha val="25000"/>
            </a:schemeClr>
          </a:solidFill>
          <a:ln cap="rnd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 dirty="0"/>
          </a:p>
        </p:txBody>
      </p:sp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lt1"/>
                </a:solidFill>
              </a:rPr>
              <a:t>21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 6">
            <a:hlinkClick r:id="rId4"/>
            <a:extLst>
              <a:ext uri="{FF2B5EF4-FFF2-40B4-BE49-F238E27FC236}">
                <a16:creationId xmlns:a16="http://schemas.microsoft.com/office/drawing/2014/main" id="{81B219FF-2592-7D46-B424-430EE7725097}"/>
              </a:ext>
            </a:extLst>
          </p:cNvPr>
          <p:cNvSpPr/>
          <p:nvPr/>
        </p:nvSpPr>
        <p:spPr>
          <a:xfrm>
            <a:off x="1561143" y="1164355"/>
            <a:ext cx="2910497" cy="2544972"/>
          </a:xfrm>
          <a:prstGeom prst="rect">
            <a:avLst/>
          </a:prstGeom>
          <a:solidFill>
            <a:schemeClr val="lt2">
              <a:alpha val="25000"/>
            </a:schemeClr>
          </a:solidFill>
          <a:ln cap="rnd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 dirty="0"/>
          </a:p>
        </p:txBody>
      </p:sp>
      <p:pic>
        <p:nvPicPr>
          <p:cNvPr id="1026" name="Picture 2" descr="Books with Jupyter">
            <a:hlinkClick r:id="rId3"/>
            <a:extLst>
              <a:ext uri="{FF2B5EF4-FFF2-40B4-BE49-F238E27FC236}">
                <a16:creationId xmlns:a16="http://schemas.microsoft.com/office/drawing/2014/main" id="{5CF515FE-5AE9-E44C-8DC9-E39675F6A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6207" y="1533480"/>
            <a:ext cx="1213597" cy="1173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443;p34">
            <a:hlinkClick r:id="rId3"/>
            <a:extLst>
              <a:ext uri="{FF2B5EF4-FFF2-40B4-BE49-F238E27FC236}">
                <a16:creationId xmlns:a16="http://schemas.microsoft.com/office/drawing/2014/main" id="{7617FF8E-ADB6-F24C-A4E9-57173CA7D4EB}"/>
              </a:ext>
            </a:extLst>
          </p:cNvPr>
          <p:cNvSpPr txBox="1">
            <a:spLocks/>
          </p:cNvSpPr>
          <p:nvPr/>
        </p:nvSpPr>
        <p:spPr>
          <a:xfrm>
            <a:off x="5456345" y="3063076"/>
            <a:ext cx="2593322" cy="416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 algn="ctr">
              <a:buFont typeface="Red Hat Text"/>
              <a:buNone/>
            </a:pPr>
            <a:r>
              <a:rPr lang="en-GB" sz="2200" b="1" dirty="0" err="1"/>
              <a:t>Colab</a:t>
            </a:r>
            <a:r>
              <a:rPr lang="en-GB" sz="2200" b="1" dirty="0"/>
              <a:t> Notebooks</a:t>
            </a:r>
            <a:endParaRPr lang="en-GB" sz="1600" b="1" dirty="0"/>
          </a:p>
        </p:txBody>
      </p:sp>
      <p:pic>
        <p:nvPicPr>
          <p:cNvPr id="1028" name="Picture 4" descr="Solidity – Pure and View Modifiers – Blog | Avantrio">
            <a:hlinkClick r:id="rId4"/>
            <a:extLst>
              <a:ext uri="{FF2B5EF4-FFF2-40B4-BE49-F238E27FC236}">
                <a16:creationId xmlns:a16="http://schemas.microsoft.com/office/drawing/2014/main" id="{32102770-E2E2-EC4D-997F-E7A2A8B85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22987" y1="22878" x2="22987" y2="22878"/>
                        <a14:foregroundMark x1="43456" y1="55351" x2="43456" y2="55351"/>
                        <a14:foregroundMark x1="46141" y1="53506" x2="46141" y2="53506"/>
                        <a14:foregroundMark x1="55034" y1="45387" x2="55034" y2="45387"/>
                        <a14:foregroundMark x1="62248" y1="48708" x2="62248" y2="48708"/>
                        <a14:foregroundMark x1="66611" y1="42804" x2="66611" y2="42804"/>
                        <a14:foregroundMark x1="74497" y1="45756" x2="74497" y2="45756"/>
                        <a14:foregroundMark x1="79698" y1="44649" x2="79698" y2="446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859" y="1465640"/>
            <a:ext cx="2878448" cy="1308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443;p34">
            <a:hlinkClick r:id="rId4"/>
            <a:extLst>
              <a:ext uri="{FF2B5EF4-FFF2-40B4-BE49-F238E27FC236}">
                <a16:creationId xmlns:a16="http://schemas.microsoft.com/office/drawing/2014/main" id="{B11AF9FC-3299-D243-92FF-1A3FBE0F4C7C}"/>
              </a:ext>
            </a:extLst>
          </p:cNvPr>
          <p:cNvSpPr txBox="1">
            <a:spLocks/>
          </p:cNvSpPr>
          <p:nvPr/>
        </p:nvSpPr>
        <p:spPr>
          <a:xfrm>
            <a:off x="1719729" y="3066243"/>
            <a:ext cx="2593322" cy="416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 algn="ctr">
              <a:buFont typeface="Red Hat Text"/>
              <a:buNone/>
            </a:pPr>
            <a:r>
              <a:rPr lang="en-GB" sz="2200" b="1" dirty="0"/>
              <a:t>Smart-contract</a:t>
            </a:r>
            <a:endParaRPr lang="en-GB" sz="1600" b="1" dirty="0"/>
          </a:p>
        </p:txBody>
      </p:sp>
    </p:spTree>
    <p:extLst>
      <p:ext uri="{BB962C8B-B14F-4D97-AF65-F5344CB8AC3E}">
        <p14:creationId xmlns:p14="http://schemas.microsoft.com/office/powerpoint/2010/main" val="3469284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1B219FF-2592-7D46-B424-430EE7725097}"/>
              </a:ext>
            </a:extLst>
          </p:cNvPr>
          <p:cNvSpPr/>
          <p:nvPr/>
        </p:nvSpPr>
        <p:spPr>
          <a:xfrm>
            <a:off x="3116752" y="1085427"/>
            <a:ext cx="2910497" cy="577270"/>
          </a:xfrm>
          <a:prstGeom prst="rect">
            <a:avLst/>
          </a:prstGeom>
          <a:solidFill>
            <a:schemeClr val="lt2">
              <a:alpha val="25000"/>
            </a:schemeClr>
          </a:solidFill>
          <a:ln cap="rnd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 dirty="0"/>
          </a:p>
        </p:txBody>
      </p:sp>
      <p:sp>
        <p:nvSpPr>
          <p:cNvPr id="12" name="Google Shape;443;p34">
            <a:hlinkClick r:id="rId3"/>
            <a:extLst>
              <a:ext uri="{FF2B5EF4-FFF2-40B4-BE49-F238E27FC236}">
                <a16:creationId xmlns:a16="http://schemas.microsoft.com/office/drawing/2014/main" id="{B11AF9FC-3299-D243-92FF-1A3FBE0F4C7C}"/>
              </a:ext>
            </a:extLst>
          </p:cNvPr>
          <p:cNvSpPr txBox="1">
            <a:spLocks/>
          </p:cNvSpPr>
          <p:nvPr/>
        </p:nvSpPr>
        <p:spPr>
          <a:xfrm>
            <a:off x="3116752" y="1085428"/>
            <a:ext cx="2910497" cy="577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 algn="ctr">
              <a:lnSpc>
                <a:spcPct val="150000"/>
              </a:lnSpc>
              <a:buFont typeface="Red Hat Text"/>
              <a:buNone/>
            </a:pPr>
            <a:r>
              <a:rPr lang="en-GB" sz="2200" b="1" dirty="0"/>
              <a:t>Informe </a:t>
            </a:r>
            <a:r>
              <a:rPr lang="en-GB" sz="2200" b="1" dirty="0" err="1"/>
              <a:t>Inicial</a:t>
            </a:r>
            <a:endParaRPr lang="en-GB" sz="16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34DAA61-8E81-3E49-B5B5-F6A343120103}"/>
              </a:ext>
            </a:extLst>
          </p:cNvPr>
          <p:cNvSpPr/>
          <p:nvPr/>
        </p:nvSpPr>
        <p:spPr>
          <a:xfrm>
            <a:off x="2793274" y="1912323"/>
            <a:ext cx="3557452" cy="577270"/>
          </a:xfrm>
          <a:prstGeom prst="rect">
            <a:avLst/>
          </a:prstGeom>
          <a:solidFill>
            <a:schemeClr val="lt2">
              <a:alpha val="25000"/>
            </a:schemeClr>
          </a:solidFill>
          <a:ln cap="rnd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 dirty="0"/>
          </a:p>
        </p:txBody>
      </p:sp>
      <p:sp>
        <p:nvSpPr>
          <p:cNvPr id="13" name="Google Shape;443;p34">
            <a:hlinkClick r:id="rId4"/>
            <a:extLst>
              <a:ext uri="{FF2B5EF4-FFF2-40B4-BE49-F238E27FC236}">
                <a16:creationId xmlns:a16="http://schemas.microsoft.com/office/drawing/2014/main" id="{CEC6E214-1513-554A-B585-7A831E1EFD3B}"/>
              </a:ext>
            </a:extLst>
          </p:cNvPr>
          <p:cNvSpPr txBox="1">
            <a:spLocks/>
          </p:cNvSpPr>
          <p:nvPr/>
        </p:nvSpPr>
        <p:spPr>
          <a:xfrm>
            <a:off x="2793275" y="1907852"/>
            <a:ext cx="3557452" cy="577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 algn="ctr">
              <a:lnSpc>
                <a:spcPct val="150000"/>
              </a:lnSpc>
              <a:buFont typeface="Red Hat Text"/>
              <a:buNone/>
            </a:pPr>
            <a:r>
              <a:rPr lang="en-GB" sz="2200" b="1" dirty="0"/>
              <a:t>Informe de </a:t>
            </a:r>
            <a:r>
              <a:rPr lang="en-GB" sz="2200" b="1" dirty="0" err="1"/>
              <a:t>Progrés</a:t>
            </a:r>
            <a:r>
              <a:rPr lang="en-GB" sz="2200" b="1" dirty="0"/>
              <a:t> (I)</a:t>
            </a:r>
            <a:endParaRPr lang="en-GB" sz="16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27888A-F606-4048-85CB-BB8345E8E1CA}"/>
              </a:ext>
            </a:extLst>
          </p:cNvPr>
          <p:cNvSpPr/>
          <p:nvPr/>
        </p:nvSpPr>
        <p:spPr>
          <a:xfrm>
            <a:off x="2793274" y="2686791"/>
            <a:ext cx="3557452" cy="577270"/>
          </a:xfrm>
          <a:prstGeom prst="rect">
            <a:avLst/>
          </a:prstGeom>
          <a:solidFill>
            <a:schemeClr val="lt2">
              <a:alpha val="25000"/>
            </a:schemeClr>
          </a:solidFill>
          <a:ln cap="rnd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 dirty="0"/>
          </a:p>
        </p:txBody>
      </p:sp>
      <p:sp>
        <p:nvSpPr>
          <p:cNvPr id="19" name="Google Shape;443;p34">
            <a:hlinkClick r:id="rId5"/>
            <a:extLst>
              <a:ext uri="{FF2B5EF4-FFF2-40B4-BE49-F238E27FC236}">
                <a16:creationId xmlns:a16="http://schemas.microsoft.com/office/drawing/2014/main" id="{E2504274-CB66-2840-83E3-66D3739523F0}"/>
              </a:ext>
            </a:extLst>
          </p:cNvPr>
          <p:cNvSpPr txBox="1">
            <a:spLocks/>
          </p:cNvSpPr>
          <p:nvPr/>
        </p:nvSpPr>
        <p:spPr>
          <a:xfrm>
            <a:off x="2761649" y="2686791"/>
            <a:ext cx="3634454" cy="577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 algn="ctr">
              <a:lnSpc>
                <a:spcPct val="150000"/>
              </a:lnSpc>
              <a:buFont typeface="Red Hat Text"/>
              <a:buNone/>
            </a:pPr>
            <a:r>
              <a:rPr lang="en-GB" sz="2200" b="1" dirty="0"/>
              <a:t>Informe de </a:t>
            </a:r>
            <a:r>
              <a:rPr lang="en-GB" sz="2200" b="1" dirty="0" err="1"/>
              <a:t>Progrés</a:t>
            </a:r>
            <a:r>
              <a:rPr lang="en-GB" sz="2200" b="1" dirty="0"/>
              <a:t> (II)</a:t>
            </a:r>
            <a:endParaRPr lang="en-GB" sz="16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B6BFB26-2C9D-9A49-8DA7-64A7CA267748}"/>
              </a:ext>
            </a:extLst>
          </p:cNvPr>
          <p:cNvSpPr/>
          <p:nvPr/>
        </p:nvSpPr>
        <p:spPr>
          <a:xfrm>
            <a:off x="3116752" y="3552696"/>
            <a:ext cx="2910497" cy="577270"/>
          </a:xfrm>
          <a:prstGeom prst="rect">
            <a:avLst/>
          </a:prstGeom>
          <a:solidFill>
            <a:schemeClr val="lt2">
              <a:alpha val="25000"/>
            </a:schemeClr>
          </a:solidFill>
          <a:ln cap="rnd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 dirty="0"/>
          </a:p>
        </p:txBody>
      </p:sp>
      <p:sp>
        <p:nvSpPr>
          <p:cNvPr id="17" name="Google Shape;443;p34">
            <a:hlinkClick r:id="rId6"/>
            <a:extLst>
              <a:ext uri="{FF2B5EF4-FFF2-40B4-BE49-F238E27FC236}">
                <a16:creationId xmlns:a16="http://schemas.microsoft.com/office/drawing/2014/main" id="{9A1D4ED9-B863-0A40-B3B8-38456C2D24A4}"/>
              </a:ext>
            </a:extLst>
          </p:cNvPr>
          <p:cNvSpPr txBox="1">
            <a:spLocks/>
          </p:cNvSpPr>
          <p:nvPr/>
        </p:nvSpPr>
        <p:spPr>
          <a:xfrm>
            <a:off x="3116752" y="3552697"/>
            <a:ext cx="2910497" cy="577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 algn="ctr">
              <a:lnSpc>
                <a:spcPct val="150000"/>
              </a:lnSpc>
              <a:buFont typeface="Red Hat Text"/>
              <a:buNone/>
            </a:pPr>
            <a:r>
              <a:rPr lang="en-GB" sz="2200" b="1" dirty="0"/>
              <a:t>Informe Final</a:t>
            </a:r>
            <a:endParaRPr lang="en-GB" sz="1600" b="1" dirty="0"/>
          </a:p>
        </p:txBody>
      </p:sp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lt1"/>
                </a:solidFill>
              </a:rPr>
              <a:t>22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4093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4207975" y="599699"/>
            <a:ext cx="4047900" cy="139314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>
              <a:lnSpc>
                <a:spcPct val="150000"/>
              </a:lnSpc>
            </a:pPr>
            <a:r>
              <a:rPr lang="en-GB" sz="6000" u="sng" dirty="0" err="1">
                <a:solidFill>
                  <a:schemeClr val="bg1"/>
                </a:solidFill>
              </a:rPr>
              <a:t>EcoAction</a:t>
            </a:r>
            <a:endParaRPr sz="6000" u="sng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5E0D8-D828-6A46-8441-F73144D95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92" b="97970" l="6430" r="94797">
                        <a14:foregroundMark x1="10575" y1="45728" x2="6472" y2="42978"/>
                        <a14:foregroundMark x1="41667" y1="21277" x2="42978" y2="16117"/>
                        <a14:foregroundMark x1="57953" y1="11675" x2="63283" y2="2834"/>
                        <a14:foregroundMark x1="63283" y1="2834" x2="63706" y2="2792"/>
                        <a14:foregroundMark x1="77030" y1="18528" x2="77030" y2="18528"/>
                        <a14:foregroundMark x1="42766" y1="8714" x2="42766" y2="8714"/>
                        <a14:foregroundMark x1="17597" y1="13325" x2="17597" y2="13325"/>
                        <a14:foregroundMark x1="15355" y1="34814" x2="15355" y2="34814"/>
                        <a14:foregroundMark x1="9814" y1="58164" x2="9814" y2="58164"/>
                        <a14:foregroundMark x1="21277" y1="82403" x2="21277" y2="82403"/>
                        <a14:foregroundMark x1="19628" y1="94628" x2="19628" y2="94628"/>
                        <a14:foregroundMark x1="26861" y1="90567" x2="26861" y2="90567"/>
                        <a14:foregroundMark x1="15355" y1="90017" x2="15355" y2="90017"/>
                        <a14:foregroundMark x1="89805" y1="27961" x2="89805" y2="27961"/>
                        <a14:foregroundMark x1="90017" y1="27030" x2="90017" y2="27030"/>
                        <a14:foregroundMark x1="89805" y1="36125" x2="89805" y2="36125"/>
                        <a14:foregroundMark x1="90017" y1="37056" x2="90017" y2="36125"/>
                        <a14:foregroundMark x1="90186" y1="58164" x2="90186" y2="58164"/>
                        <a14:foregroundMark x1="88875" y1="63536" x2="91117" y2="63706"/>
                        <a14:foregroundMark x1="88156" y1="69078" x2="91497" y2="69247"/>
                        <a14:foregroundMark x1="87606" y1="52030" x2="87394" y2="49619"/>
                        <a14:foregroundMark x1="93909" y1="61675" x2="94797" y2="61844"/>
                        <a14:foregroundMark x1="90736" y1="45389" x2="90736" y2="45389"/>
                        <a14:foregroundMark x1="72039" y1="91286" x2="72039" y2="91286"/>
                        <a14:foregroundMark x1="52411" y1="97970" x2="52411" y2="97970"/>
                        <a14:foregroundMark x1="15567" y1="83164" x2="15186" y2="820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8125" y="1346210"/>
            <a:ext cx="2450980" cy="24509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68C1CB-124F-F041-BC12-B7D2B13768D9}"/>
              </a:ext>
            </a:extLst>
          </p:cNvPr>
          <p:cNvSpPr txBox="1"/>
          <p:nvPr/>
        </p:nvSpPr>
        <p:spPr>
          <a:xfrm>
            <a:off x="4753793" y="1986750"/>
            <a:ext cx="2956259" cy="10258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ca-ES" b="1" dirty="0">
                <a:solidFill>
                  <a:schemeClr val="bg1"/>
                </a:solidFill>
                <a:latin typeface="Myriad Pro" panose="020B0503030403020204" pitchFamily="34" charset="0"/>
              </a:rPr>
              <a:t>Rubén Reyes Andrades</a:t>
            </a:r>
          </a:p>
          <a:p>
            <a:pPr algn="ctr">
              <a:lnSpc>
                <a:spcPct val="150000"/>
              </a:lnSpc>
            </a:pPr>
            <a:r>
              <a:rPr lang="ca-ES" b="1" dirty="0">
                <a:solidFill>
                  <a:schemeClr val="bg1"/>
                </a:solidFill>
                <a:latin typeface="Myriad Pro" panose="020B0503030403020204" pitchFamily="34" charset="0"/>
              </a:rPr>
              <a:t>Treball Fi de Grau (TFG)</a:t>
            </a:r>
          </a:p>
          <a:p>
            <a:pPr algn="ctr">
              <a:lnSpc>
                <a:spcPct val="150000"/>
              </a:lnSpc>
            </a:pPr>
            <a:r>
              <a:rPr lang="ca-ES" b="1" dirty="0">
                <a:solidFill>
                  <a:schemeClr val="bg1"/>
                </a:solidFill>
                <a:latin typeface="Myriad Pro" panose="020B0503030403020204" pitchFamily="34" charset="0"/>
              </a:rPr>
              <a:t>Universitat Autònoma de Barcelona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6DBE5A-39EE-F14F-B6F9-F01231C97A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9477" y="3680197"/>
            <a:ext cx="2642076" cy="12229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6F8C76-8AF0-AE4C-B5D3-DFC01A59B3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1547" y="4165573"/>
            <a:ext cx="873125" cy="25215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CA65299-FF2C-5243-B077-EFB912B60FAE}"/>
              </a:ext>
            </a:extLst>
          </p:cNvPr>
          <p:cNvSpPr txBox="1"/>
          <p:nvPr/>
        </p:nvSpPr>
        <p:spPr>
          <a:xfrm>
            <a:off x="4935734" y="3108618"/>
            <a:ext cx="2592376" cy="7026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ca-ES" dirty="0">
                <a:solidFill>
                  <a:schemeClr val="bg1"/>
                </a:solidFill>
                <a:latin typeface="Myriad Pro" panose="020B0503030403020204" pitchFamily="34" charset="0"/>
              </a:rPr>
              <a:t>Tutor: Jordi Herrera Joancomartí</a:t>
            </a:r>
          </a:p>
          <a:p>
            <a:pPr algn="ctr">
              <a:lnSpc>
                <a:spcPct val="150000"/>
              </a:lnSpc>
            </a:pPr>
            <a:r>
              <a:rPr lang="ca-ES" dirty="0">
                <a:solidFill>
                  <a:schemeClr val="bg1"/>
                </a:solidFill>
                <a:latin typeface="Myriad Pro" panose="020B0503030403020204" pitchFamily="34" charset="0"/>
              </a:rPr>
              <a:t>Data: 5-9 juliol del 2021</a:t>
            </a:r>
          </a:p>
        </p:txBody>
      </p:sp>
    </p:spTree>
    <p:extLst>
      <p:ext uri="{BB962C8B-B14F-4D97-AF65-F5344CB8AC3E}">
        <p14:creationId xmlns:p14="http://schemas.microsoft.com/office/powerpoint/2010/main" val="2865233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64390" y="2237700"/>
            <a:ext cx="2455954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Context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1</a:t>
            </a:r>
            <a:endParaRPr sz="80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03;p27">
            <a:extLst>
              <a:ext uri="{FF2B5EF4-FFF2-40B4-BE49-F238E27FC236}">
                <a16:creationId xmlns:a16="http://schemas.microsoft.com/office/drawing/2014/main" id="{EE6D7C51-DD60-F643-AD04-FDDC64357BBB}"/>
              </a:ext>
            </a:extLst>
          </p:cNvPr>
          <p:cNvSpPr txBox="1">
            <a:spLocks/>
          </p:cNvSpPr>
          <p:nvPr/>
        </p:nvSpPr>
        <p:spPr>
          <a:xfrm>
            <a:off x="1262575" y="4010350"/>
            <a:ext cx="69894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>
              <a:spcAft>
                <a:spcPts val="800"/>
              </a:spcAft>
              <a:buFont typeface="Red Hat Text"/>
              <a:buNone/>
            </a:pPr>
            <a:r>
              <a:rPr lang="en-GB" sz="2000"/>
              <a:t>Reciclatge a Catalunya a l’any 2019</a:t>
            </a:r>
            <a:endParaRPr lang="en-GB" sz="2000" dirty="0"/>
          </a:p>
        </p:txBody>
      </p:sp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</a:t>
            </a:r>
            <a:endParaRPr dirty="0"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2569735" y="1274092"/>
            <a:ext cx="4004530" cy="63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ca-ES" sz="2000" dirty="0"/>
              <a:t>Reciclar és una opció fàcil i útil</a:t>
            </a: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</a:p>
        </p:txBody>
      </p:sp>
      <p:sp>
        <p:nvSpPr>
          <p:cNvPr id="9" name="Google Shape;298;p27">
            <a:extLst>
              <a:ext uri="{FF2B5EF4-FFF2-40B4-BE49-F238E27FC236}">
                <a16:creationId xmlns:a16="http://schemas.microsoft.com/office/drawing/2014/main" id="{13CBB8BA-4EE2-CB44-9F29-08E0AE04F0FD}"/>
              </a:ext>
            </a:extLst>
          </p:cNvPr>
          <p:cNvSpPr txBox="1">
            <a:spLocks/>
          </p:cNvSpPr>
          <p:nvPr/>
        </p:nvSpPr>
        <p:spPr>
          <a:xfrm>
            <a:off x="1262575" y="2008796"/>
            <a:ext cx="69894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" sz="4800" dirty="0"/>
              <a:t>33,9% &lt; 55% (2025)</a:t>
            </a:r>
          </a:p>
        </p:txBody>
      </p:sp>
      <p:sp>
        <p:nvSpPr>
          <p:cNvPr id="10" name="Google Shape;299;p27">
            <a:extLst>
              <a:ext uri="{FF2B5EF4-FFF2-40B4-BE49-F238E27FC236}">
                <a16:creationId xmlns:a16="http://schemas.microsoft.com/office/drawing/2014/main" id="{47279D05-E076-054F-86EC-61B3B3D28EBE}"/>
              </a:ext>
            </a:extLst>
          </p:cNvPr>
          <p:cNvSpPr txBox="1">
            <a:spLocks/>
          </p:cNvSpPr>
          <p:nvPr/>
        </p:nvSpPr>
        <p:spPr>
          <a:xfrm>
            <a:off x="1262575" y="2743529"/>
            <a:ext cx="69894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>
              <a:spcAft>
                <a:spcPts val="800"/>
              </a:spcAft>
              <a:buFont typeface="Red Hat Text"/>
              <a:buNone/>
            </a:pPr>
            <a:r>
              <a:rPr lang="en-GB" sz="2000"/>
              <a:t>Reciclatge a Espanya a l’any 2016</a:t>
            </a:r>
            <a:endParaRPr lang="en-GB" sz="2000" dirty="0"/>
          </a:p>
        </p:txBody>
      </p:sp>
      <p:sp>
        <p:nvSpPr>
          <p:cNvPr id="11" name="Google Shape;302;p27">
            <a:extLst>
              <a:ext uri="{FF2B5EF4-FFF2-40B4-BE49-F238E27FC236}">
                <a16:creationId xmlns:a16="http://schemas.microsoft.com/office/drawing/2014/main" id="{C32A634E-E63E-AF44-A73A-02A737E08E57}"/>
              </a:ext>
            </a:extLst>
          </p:cNvPr>
          <p:cNvSpPr txBox="1">
            <a:spLocks/>
          </p:cNvSpPr>
          <p:nvPr/>
        </p:nvSpPr>
        <p:spPr>
          <a:xfrm>
            <a:off x="1262575" y="3323242"/>
            <a:ext cx="69894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 i="0" u="none" strike="noStrike" cap="none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r>
              <a:rPr lang="en-GB" sz="4400" dirty="0"/>
              <a:t>42% </a:t>
            </a:r>
            <a:r>
              <a:rPr lang="en-GB" sz="4400" dirty="0" err="1"/>
              <a:t>en</a:t>
            </a:r>
            <a:r>
              <a:rPr lang="en-GB" sz="4400" dirty="0"/>
              <a:t> </a:t>
            </a:r>
            <a:r>
              <a:rPr lang="en-GB" sz="4400" dirty="0" err="1"/>
              <a:t>recollida</a:t>
            </a:r>
            <a:r>
              <a:rPr lang="en-GB" sz="4400" dirty="0"/>
              <a:t> </a:t>
            </a:r>
            <a:r>
              <a:rPr lang="en-GB" sz="4400" dirty="0" err="1"/>
              <a:t>selectiva</a:t>
            </a:r>
            <a:endParaRPr lang="en-GB" sz="4400" dirty="0"/>
          </a:p>
        </p:txBody>
      </p:sp>
      <p:grpSp>
        <p:nvGrpSpPr>
          <p:cNvPr id="13" name="Google Shape;305;p27">
            <a:extLst>
              <a:ext uri="{FF2B5EF4-FFF2-40B4-BE49-F238E27FC236}">
                <a16:creationId xmlns:a16="http://schemas.microsoft.com/office/drawing/2014/main" id="{37CE5198-9AFA-3649-84B6-EF53C6C8F0FF}"/>
              </a:ext>
            </a:extLst>
          </p:cNvPr>
          <p:cNvGrpSpPr/>
          <p:nvPr/>
        </p:nvGrpSpPr>
        <p:grpSpPr>
          <a:xfrm>
            <a:off x="604004" y="972173"/>
            <a:ext cx="239896" cy="174104"/>
            <a:chOff x="899519" y="2804199"/>
            <a:chExt cx="285421" cy="207143"/>
          </a:xfrm>
        </p:grpSpPr>
        <p:sp>
          <p:nvSpPr>
            <p:cNvPr id="18" name="Google Shape;306;p27">
              <a:extLst>
                <a:ext uri="{FF2B5EF4-FFF2-40B4-BE49-F238E27FC236}">
                  <a16:creationId xmlns:a16="http://schemas.microsoft.com/office/drawing/2014/main" id="{F3385695-24AF-0E47-A803-86D79192ACAF}"/>
                </a:ext>
              </a:extLst>
            </p:cNvPr>
            <p:cNvSpPr/>
            <p:nvPr/>
          </p:nvSpPr>
          <p:spPr>
            <a:xfrm>
              <a:off x="899519" y="2804199"/>
              <a:ext cx="285421" cy="207143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07;p27">
              <a:extLst>
                <a:ext uri="{FF2B5EF4-FFF2-40B4-BE49-F238E27FC236}">
                  <a16:creationId xmlns:a16="http://schemas.microsoft.com/office/drawing/2014/main" id="{2AED4E87-6D59-0746-9F34-8F2FB17FA5E4}"/>
                </a:ext>
              </a:extLst>
            </p:cNvPr>
            <p:cNvSpPr/>
            <p:nvPr/>
          </p:nvSpPr>
          <p:spPr>
            <a:xfrm>
              <a:off x="924027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8;p27">
              <a:extLst>
                <a:ext uri="{FF2B5EF4-FFF2-40B4-BE49-F238E27FC236}">
                  <a16:creationId xmlns:a16="http://schemas.microsoft.com/office/drawing/2014/main" id="{AABE7017-C218-394D-9001-BB238612C860}"/>
                </a:ext>
              </a:extLst>
            </p:cNvPr>
            <p:cNvSpPr/>
            <p:nvPr/>
          </p:nvSpPr>
          <p:spPr>
            <a:xfrm>
              <a:off x="1124438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09;p27">
              <a:extLst>
                <a:ext uri="{FF2B5EF4-FFF2-40B4-BE49-F238E27FC236}">
                  <a16:creationId xmlns:a16="http://schemas.microsoft.com/office/drawing/2014/main" id="{1FB3FF0F-E08C-5A45-82C3-C7F2218A36E1}"/>
                </a:ext>
              </a:extLst>
            </p:cNvPr>
            <p:cNvSpPr/>
            <p:nvPr/>
          </p:nvSpPr>
          <p:spPr>
            <a:xfrm>
              <a:off x="990831" y="2805383"/>
              <a:ext cx="50216" cy="181062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10;p27">
              <a:extLst>
                <a:ext uri="{FF2B5EF4-FFF2-40B4-BE49-F238E27FC236}">
                  <a16:creationId xmlns:a16="http://schemas.microsoft.com/office/drawing/2014/main" id="{40B3CC8F-CDF0-D04E-BE7B-B3193DF68466}"/>
                </a:ext>
              </a:extLst>
            </p:cNvPr>
            <p:cNvSpPr/>
            <p:nvPr/>
          </p:nvSpPr>
          <p:spPr>
            <a:xfrm>
              <a:off x="1057635" y="2851248"/>
              <a:ext cx="50216" cy="135196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6919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64390" y="2237700"/>
            <a:ext cx="2706324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a-ES">
                <a:solidFill>
                  <a:schemeClr val="bg1"/>
                </a:solidFill>
              </a:rPr>
              <a:t>Objectius</a:t>
            </a:r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1181276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Objectius</a:t>
            </a:r>
            <a:endParaRPr dirty="0"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1044475" y="1375875"/>
            <a:ext cx="7207500" cy="20939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ca-ES" sz="2000" dirty="0"/>
              <a:t>Incentivar a la població a col·laborar</a:t>
            </a:r>
          </a:p>
          <a:p>
            <a:pPr marL="45720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ca-ES" sz="2000" dirty="0"/>
              <a:t>Recompensar als ciutadans que reciclen</a:t>
            </a:r>
          </a:p>
          <a:p>
            <a:pPr marL="45720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ca-ES" sz="2000" dirty="0"/>
              <a:t>Proveir d’informació necessària per facilitar la tasca</a:t>
            </a: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grpSp>
        <p:nvGrpSpPr>
          <p:cNvPr id="14" name="Google Shape;1153;p47">
            <a:extLst>
              <a:ext uri="{FF2B5EF4-FFF2-40B4-BE49-F238E27FC236}">
                <a16:creationId xmlns:a16="http://schemas.microsoft.com/office/drawing/2014/main" id="{D1E9D03B-C69A-0146-8655-808A33B6DA14}"/>
              </a:ext>
            </a:extLst>
          </p:cNvPr>
          <p:cNvGrpSpPr>
            <a:grpSpLocks noChangeAspect="1"/>
          </p:cNvGrpSpPr>
          <p:nvPr/>
        </p:nvGrpSpPr>
        <p:grpSpPr>
          <a:xfrm>
            <a:off x="583372" y="969225"/>
            <a:ext cx="295803" cy="180000"/>
            <a:chOff x="3632541" y="3064500"/>
            <a:chExt cx="432325" cy="263075"/>
          </a:xfrm>
        </p:grpSpPr>
        <p:sp>
          <p:nvSpPr>
            <p:cNvPr id="15" name="Google Shape;1154;p47">
              <a:extLst>
                <a:ext uri="{FF2B5EF4-FFF2-40B4-BE49-F238E27FC236}">
                  <a16:creationId xmlns:a16="http://schemas.microsoft.com/office/drawing/2014/main" id="{10B5F170-D726-8D49-9EB6-D9CCF120199B}"/>
                </a:ext>
              </a:extLst>
            </p:cNvPr>
            <p:cNvSpPr/>
            <p:nvPr/>
          </p:nvSpPr>
          <p:spPr>
            <a:xfrm>
              <a:off x="3632541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55;p47">
              <a:extLst>
                <a:ext uri="{FF2B5EF4-FFF2-40B4-BE49-F238E27FC236}">
                  <a16:creationId xmlns:a16="http://schemas.microsoft.com/office/drawing/2014/main" id="{3D4D1A77-7E3F-E64A-91BE-B36635DD75DF}"/>
                </a:ext>
              </a:extLst>
            </p:cNvPr>
            <p:cNvSpPr/>
            <p:nvPr/>
          </p:nvSpPr>
          <p:spPr>
            <a:xfrm>
              <a:off x="3808516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56;p47">
              <a:extLst>
                <a:ext uri="{FF2B5EF4-FFF2-40B4-BE49-F238E27FC236}">
                  <a16:creationId xmlns:a16="http://schemas.microsoft.com/office/drawing/2014/main" id="{263CD8C2-EBE3-A54A-AF6B-3CB6465D8200}"/>
                </a:ext>
              </a:extLst>
            </p:cNvPr>
            <p:cNvSpPr/>
            <p:nvPr/>
          </p:nvSpPr>
          <p:spPr>
            <a:xfrm>
              <a:off x="3744566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Down Arrow 1">
            <a:extLst>
              <a:ext uri="{FF2B5EF4-FFF2-40B4-BE49-F238E27FC236}">
                <a16:creationId xmlns:a16="http://schemas.microsoft.com/office/drawing/2014/main" id="{85538EBA-106F-B548-A545-EE800DDBF10B}"/>
              </a:ext>
            </a:extLst>
          </p:cNvPr>
          <p:cNvSpPr/>
          <p:nvPr/>
        </p:nvSpPr>
        <p:spPr>
          <a:xfrm>
            <a:off x="4374682" y="3299048"/>
            <a:ext cx="394636" cy="5101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12" name="Google Shape;112;p16">
            <a:extLst>
              <a:ext uri="{FF2B5EF4-FFF2-40B4-BE49-F238E27FC236}">
                <a16:creationId xmlns:a16="http://schemas.microsoft.com/office/drawing/2014/main" id="{00579408-1B64-9F4F-963F-8DF0137D50DD}"/>
              </a:ext>
            </a:extLst>
          </p:cNvPr>
          <p:cNvSpPr txBox="1">
            <a:spLocks noGrp="1"/>
          </p:cNvSpPr>
          <p:nvPr/>
        </p:nvSpPr>
        <p:spPr>
          <a:xfrm>
            <a:off x="879175" y="3838062"/>
            <a:ext cx="7702575" cy="672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 i="0" u="none" strike="noStrike" cap="none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marR="0" lvl="1" indent="-4191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 i="0" u="none" strike="noStrike" cap="none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marR="0" lvl="2" indent="-4191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 i="0" u="none" strike="noStrike" cap="none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marR="0" lvl="3" indent="-4191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 i="0" u="none" strike="noStrike" cap="none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marR="0" lvl="4" indent="-4191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 i="0" u="none" strike="noStrike" cap="none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marR="0" lvl="5" indent="-4191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 i="0" u="none" strike="noStrike" cap="none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marR="0" lvl="6" indent="-4191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 i="0" u="none" strike="noStrike" cap="none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marR="0" lvl="7" indent="-4191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 i="0" u="none" strike="noStrike" cap="none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marR="0" lvl="8" indent="-419100" algn="ctr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 i="0" u="none" strike="noStrike" cap="none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ca-ES" sz="2400" dirty="0"/>
              <a:t>Desenvolupament d’un sistema per </a:t>
            </a:r>
            <a:r>
              <a:rPr lang="ca-ES" sz="2400" dirty="0" err="1"/>
              <a:t>Android</a:t>
            </a:r>
            <a:r>
              <a:rPr lang="ca-ES" sz="2400" dirty="0"/>
              <a:t> i iOS</a:t>
            </a:r>
          </a:p>
        </p:txBody>
      </p:sp>
    </p:spTree>
    <p:extLst>
      <p:ext uri="{BB962C8B-B14F-4D97-AF65-F5344CB8AC3E}">
        <p14:creationId xmlns:p14="http://schemas.microsoft.com/office/powerpoint/2010/main" val="3487852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imandra template">
  <a:themeElements>
    <a:clrScheme name="Custom 347">
      <a:dk1>
        <a:srgbClr val="24283B"/>
      </a:dk1>
      <a:lt1>
        <a:srgbClr val="FFFFFF"/>
      </a:lt1>
      <a:dk2>
        <a:srgbClr val="80828B"/>
      </a:dk2>
      <a:lt2>
        <a:srgbClr val="EAECF0"/>
      </a:lt2>
      <a:accent1>
        <a:srgbClr val="FFCE00"/>
      </a:accent1>
      <a:accent2>
        <a:srgbClr val="FFF14C"/>
      </a:accent2>
      <a:accent3>
        <a:srgbClr val="9FE2D0"/>
      </a:accent3>
      <a:accent4>
        <a:srgbClr val="1AB6D1"/>
      </a:accent4>
      <a:accent5>
        <a:srgbClr val="0784B1"/>
      </a:accent5>
      <a:accent6>
        <a:srgbClr val="EE7673"/>
      </a:accent6>
      <a:hlink>
        <a:srgbClr val="3180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2011</Words>
  <Application>Microsoft Macintosh PowerPoint</Application>
  <PresentationFormat>On-screen Show (16:9)</PresentationFormat>
  <Paragraphs>551</Paragraphs>
  <Slides>55</Slides>
  <Notes>55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1" baseType="lpstr">
      <vt:lpstr>Red Hat Display</vt:lpstr>
      <vt:lpstr>Myriad Pro</vt:lpstr>
      <vt:lpstr>Calibri</vt:lpstr>
      <vt:lpstr>Arial</vt:lpstr>
      <vt:lpstr>Red Hat Text</vt:lpstr>
      <vt:lpstr>Timandra template</vt:lpstr>
      <vt:lpstr>EcoAction</vt:lpstr>
      <vt:lpstr>Aplicació pel reciclatge amb tècniques de reconeixement i recompenses amb tokens</vt:lpstr>
      <vt:lpstr>Aplicació pel reciclatge amb tècniques de reconeixement i recompenses amb tokens</vt:lpstr>
      <vt:lpstr>Aplicació pel reciclatge amb tècniques de reconeixement i recompenses amb tokens</vt:lpstr>
      <vt:lpstr>De què parlarem?</vt:lpstr>
      <vt:lpstr>Context</vt:lpstr>
      <vt:lpstr>Context</vt:lpstr>
      <vt:lpstr>Objectius</vt:lpstr>
      <vt:lpstr>Objectius</vt:lpstr>
      <vt:lpstr>Metodologia i planificació </vt:lpstr>
      <vt:lpstr>Metodologia i planificació</vt:lpstr>
      <vt:lpstr>Model personalitzat d’etiquetatge</vt:lpstr>
      <vt:lpstr>Model personalitzat d’etiquetatge</vt:lpstr>
      <vt:lpstr>Model personalitzat d’etiquetatge</vt:lpstr>
      <vt:lpstr>Model personalitzat d’etiquetatge</vt:lpstr>
      <vt:lpstr>Model personalitzat d’etiquetatge</vt:lpstr>
      <vt:lpstr>Model personalitzat d’etiquetatge</vt:lpstr>
      <vt:lpstr>Model personalitzat d’etiquetatge</vt:lpstr>
      <vt:lpstr>Model personalitzat d’etiquetatge</vt:lpstr>
      <vt:lpstr>Model personalitzat d’etiquetatge</vt:lpstr>
      <vt:lpstr>Model personalitzat d’etiquetatge</vt:lpstr>
      <vt:lpstr>Model personalitzat d’etiquetatge</vt:lpstr>
      <vt:lpstr>Model personalitzat d’etiquetatge</vt:lpstr>
      <vt:lpstr>Programa de recompenses</vt:lpstr>
      <vt:lpstr>Programa de recompenses</vt:lpstr>
      <vt:lpstr>Programa de recompenses</vt:lpstr>
      <vt:lpstr>Programa de recompenses</vt:lpstr>
      <vt:lpstr>Programa de recompenses</vt:lpstr>
      <vt:lpstr>Programa de recompenses</vt:lpstr>
      <vt:lpstr>Programa de recompenses</vt:lpstr>
      <vt:lpstr>Programa de recompenses</vt:lpstr>
      <vt:lpstr>Programa de recompenses</vt:lpstr>
      <vt:lpstr>Programa de recompenses</vt:lpstr>
      <vt:lpstr>Programa de recompenses</vt:lpstr>
      <vt:lpstr>Estructura del servidor i l’aplicació</vt:lpstr>
      <vt:lpstr>Estructura del servidor i l’aplicació</vt:lpstr>
      <vt:lpstr>Funcionalitats (demo)</vt:lpstr>
      <vt:lpstr>Conclusions</vt:lpstr>
      <vt:lpstr>Conclusions</vt:lpstr>
      <vt:lpstr>Gràcies!</vt:lpstr>
      <vt:lpstr>EcoAction</vt:lpstr>
      <vt:lpstr>Extra</vt:lpstr>
      <vt:lpstr>Estat de l’art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EcoAction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EcoAction</dc:title>
  <cp:lastModifiedBy>Rubén Reyes Andrades</cp:lastModifiedBy>
  <cp:revision>41</cp:revision>
  <cp:lastPrinted>2021-06-23T07:01:20Z</cp:lastPrinted>
  <dcterms:modified xsi:type="dcterms:W3CDTF">2021-06-23T07:02:50Z</dcterms:modified>
</cp:coreProperties>
</file>